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5"/>
  </p:sldMasterIdLst>
  <p:notesMasterIdLst>
    <p:notesMasterId r:id="rId24"/>
  </p:notesMasterIdLst>
  <p:handoutMasterIdLst>
    <p:handoutMasterId r:id="rId25"/>
  </p:handoutMasterIdLst>
  <p:sldIdLst>
    <p:sldId id="256" r:id="rId6"/>
    <p:sldId id="257" r:id="rId7"/>
    <p:sldId id="262" r:id="rId8"/>
    <p:sldId id="258" r:id="rId9"/>
    <p:sldId id="265" r:id="rId10"/>
    <p:sldId id="266" r:id="rId11"/>
    <p:sldId id="267" r:id="rId12"/>
    <p:sldId id="268" r:id="rId13"/>
    <p:sldId id="269" r:id="rId14"/>
    <p:sldId id="271" r:id="rId15"/>
    <p:sldId id="270" r:id="rId16"/>
    <p:sldId id="272" r:id="rId17"/>
    <p:sldId id="274" r:id="rId18"/>
    <p:sldId id="275" r:id="rId19"/>
    <p:sldId id="273" r:id="rId20"/>
    <p:sldId id="277" r:id="rId21"/>
    <p:sldId id="260" r:id="rId22"/>
    <p:sldId id="27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9A47"/>
    <a:srgbClr val="40A34B"/>
    <a:srgbClr val="3C9846"/>
    <a:srgbClr val="45AD50"/>
    <a:srgbClr val="009246"/>
    <a:srgbClr val="C3D79B"/>
    <a:srgbClr val="146E14"/>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4274" autoAdjust="0"/>
  </p:normalViewPr>
  <p:slideViewPr>
    <p:cSldViewPr>
      <p:cViewPr varScale="1">
        <p:scale>
          <a:sx n="107" d="100"/>
          <a:sy n="107" d="100"/>
        </p:scale>
        <p:origin x="714" y="114"/>
      </p:cViewPr>
      <p:guideLst>
        <p:guide orient="horz" pos="2160"/>
        <p:guide pos="3840"/>
      </p:guideLst>
    </p:cSldViewPr>
  </p:slideViewPr>
  <p:outlineViewPr>
    <p:cViewPr>
      <p:scale>
        <a:sx n="33" d="100"/>
        <a:sy n="33" d="100"/>
      </p:scale>
      <p:origin x="0" y="-144"/>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E4E0611-ACCB-8F4B-8620-F2EFE25786E0}" type="doc">
      <dgm:prSet loTypeId="urn:microsoft.com/office/officeart/2005/8/layout/vList3" loCatId="" qsTypeId="urn:microsoft.com/office/officeart/2005/8/quickstyle/simple4" qsCatId="simple" csTypeId="urn:microsoft.com/office/officeart/2005/8/colors/colorful3" csCatId="colorful" phldr="1"/>
      <dgm:spPr/>
      <dgm:t>
        <a:bodyPr/>
        <a:lstStyle/>
        <a:p>
          <a:endParaRPr lang="en-US"/>
        </a:p>
      </dgm:t>
    </dgm:pt>
    <dgm:pt modelId="{8594661A-F362-41AC-A29A-993701A2732E}">
      <dgm:prSet/>
      <dgm:spPr/>
      <dgm:t>
        <a:bodyPr/>
        <a:lstStyle/>
        <a:p>
          <a:r>
            <a:rPr lang="en-CA" dirty="0"/>
            <a:t>Identify the strengths and weaknesses of </a:t>
          </a:r>
          <a:r>
            <a:rPr lang="en-CA" dirty="0" err="1"/>
            <a:t>Contegra</a:t>
          </a:r>
          <a:r>
            <a:rPr lang="en-CA" dirty="0"/>
            <a:t> and Microsoft ML platforms.</a:t>
          </a:r>
          <a:endParaRPr lang="en-IN" dirty="0"/>
        </a:p>
      </dgm:t>
    </dgm:pt>
    <dgm:pt modelId="{A3871555-C945-4C02-8E12-B5065080148A}" type="parTrans" cxnId="{E70CFA8A-2B32-4D00-A353-8708A29459FE}">
      <dgm:prSet/>
      <dgm:spPr/>
      <dgm:t>
        <a:bodyPr/>
        <a:lstStyle/>
        <a:p>
          <a:endParaRPr lang="en-US"/>
        </a:p>
      </dgm:t>
    </dgm:pt>
    <dgm:pt modelId="{71D6292D-2E4B-4FA3-8EBB-64BF8DCF68BA}" type="sibTrans" cxnId="{E70CFA8A-2B32-4D00-A353-8708A29459FE}">
      <dgm:prSet/>
      <dgm:spPr/>
      <dgm:t>
        <a:bodyPr/>
        <a:lstStyle/>
        <a:p>
          <a:endParaRPr lang="en-US"/>
        </a:p>
      </dgm:t>
    </dgm:pt>
    <dgm:pt modelId="{3B59B3E2-5845-43A1-8A9B-B928594BDF6A}">
      <dgm:prSet/>
      <dgm:spPr/>
      <dgm:t>
        <a:bodyPr/>
        <a:lstStyle/>
        <a:p>
          <a:r>
            <a:rPr lang="en-CA" dirty="0"/>
            <a:t>Develop sample machine learning models that work on sample data. Build a machine learning database and develop a proof-of-concept Search feature for demonstration.</a:t>
          </a:r>
          <a:endParaRPr lang="en-IN" dirty="0"/>
        </a:p>
      </dgm:t>
    </dgm:pt>
    <dgm:pt modelId="{B05356A8-B677-4BE6-B240-D97A010E3A80}" type="parTrans" cxnId="{BF0EF47F-156A-4F5D-A4C6-AF5DF76C6F33}">
      <dgm:prSet/>
      <dgm:spPr/>
      <dgm:t>
        <a:bodyPr/>
        <a:lstStyle/>
        <a:p>
          <a:endParaRPr lang="en-US"/>
        </a:p>
      </dgm:t>
    </dgm:pt>
    <dgm:pt modelId="{349EAFE0-0951-43C5-807B-8FEE44AAA6F5}" type="sibTrans" cxnId="{BF0EF47F-156A-4F5D-A4C6-AF5DF76C6F33}">
      <dgm:prSet/>
      <dgm:spPr/>
      <dgm:t>
        <a:bodyPr/>
        <a:lstStyle/>
        <a:p>
          <a:endParaRPr lang="en-US"/>
        </a:p>
      </dgm:t>
    </dgm:pt>
    <dgm:pt modelId="{7625340E-2D1F-48B5-98E4-654102C90619}">
      <dgm:prSet/>
      <dgm:spPr/>
      <dgm:t>
        <a:bodyPr/>
        <a:lstStyle/>
        <a:p>
          <a:r>
            <a:rPr lang="en-CA"/>
            <a:t>The machine learning models would derive their inputs from existing subject-matter expert (SME) data contained in ISLG (e.g., Subject Navigator, Article Citator, Jurisprudence Citator and Publication Citator)</a:t>
          </a:r>
          <a:endParaRPr lang="en-IN"/>
        </a:p>
      </dgm:t>
    </dgm:pt>
    <dgm:pt modelId="{7FB2872D-64A2-4418-B50D-88A12B0B94A0}" type="parTrans" cxnId="{42D7E64E-54B8-4892-BAA2-3319E234140D}">
      <dgm:prSet/>
      <dgm:spPr/>
      <dgm:t>
        <a:bodyPr/>
        <a:lstStyle/>
        <a:p>
          <a:endParaRPr lang="en-US"/>
        </a:p>
      </dgm:t>
    </dgm:pt>
    <dgm:pt modelId="{6EADCF35-CD55-45BF-992D-B012C6948DD9}" type="sibTrans" cxnId="{42D7E64E-54B8-4892-BAA2-3319E234140D}">
      <dgm:prSet/>
      <dgm:spPr/>
      <dgm:t>
        <a:bodyPr/>
        <a:lstStyle/>
        <a:p>
          <a:endParaRPr lang="en-US"/>
        </a:p>
      </dgm:t>
    </dgm:pt>
    <dgm:pt modelId="{F158629E-FCA9-2F44-9F78-C814DF608E2E}" type="pres">
      <dgm:prSet presAssocID="{5E4E0611-ACCB-8F4B-8620-F2EFE25786E0}" presName="linearFlow" presStyleCnt="0">
        <dgm:presLayoutVars>
          <dgm:dir/>
          <dgm:resizeHandles val="exact"/>
        </dgm:presLayoutVars>
      </dgm:prSet>
      <dgm:spPr/>
    </dgm:pt>
    <dgm:pt modelId="{8EF16563-8C4E-4D60-B134-93220E022103}" type="pres">
      <dgm:prSet presAssocID="{8594661A-F362-41AC-A29A-993701A2732E}" presName="composite" presStyleCnt="0"/>
      <dgm:spPr/>
    </dgm:pt>
    <dgm:pt modelId="{07E4D20F-3564-4811-BBF2-DD9CD87DD210}" type="pres">
      <dgm:prSet presAssocID="{8594661A-F362-41AC-A29A-993701A2732E}" presName="imgShp" presStyleLbl="fgImgPlace1" presStyleIdx="0" presStyleCnt="3"/>
      <dgm:spPr>
        <a:solidFill>
          <a:schemeClr val="accent3">
            <a:lumMod val="75000"/>
          </a:schemeClr>
        </a:solidFill>
      </dgm:spPr>
    </dgm:pt>
    <dgm:pt modelId="{10975E7C-5406-4844-8725-4E62D8CFFD9B}" type="pres">
      <dgm:prSet presAssocID="{8594661A-F362-41AC-A29A-993701A2732E}" presName="txShp" presStyleLbl="node1" presStyleIdx="0" presStyleCnt="3">
        <dgm:presLayoutVars>
          <dgm:bulletEnabled val="1"/>
        </dgm:presLayoutVars>
      </dgm:prSet>
      <dgm:spPr/>
    </dgm:pt>
    <dgm:pt modelId="{0FB83DDB-E25B-4DB5-8FDC-20F248D42FCF}" type="pres">
      <dgm:prSet presAssocID="{71D6292D-2E4B-4FA3-8EBB-64BF8DCF68BA}" presName="spacing" presStyleCnt="0"/>
      <dgm:spPr/>
    </dgm:pt>
    <dgm:pt modelId="{58CC69AD-DCB7-4FAD-872B-B00E15F71AAB}" type="pres">
      <dgm:prSet presAssocID="{3B59B3E2-5845-43A1-8A9B-B928594BDF6A}" presName="composite" presStyleCnt="0"/>
      <dgm:spPr/>
    </dgm:pt>
    <dgm:pt modelId="{67789493-6DCE-4E49-AAB3-BBF41E507A8C}" type="pres">
      <dgm:prSet presAssocID="{3B59B3E2-5845-43A1-8A9B-B928594BDF6A}" presName="imgShp" presStyleLbl="fgImgPlace1" presStyleIdx="1" presStyleCnt="3"/>
      <dgm:spPr>
        <a:solidFill>
          <a:schemeClr val="accent3">
            <a:tint val="50000"/>
            <a:hueOff val="5376099"/>
            <a:satOff val="-7054"/>
            <a:lumOff val="-694"/>
          </a:schemeClr>
        </a:solidFill>
      </dgm:spPr>
    </dgm:pt>
    <dgm:pt modelId="{CA78E4F0-0478-4808-861F-BA08B2DA53BF}" type="pres">
      <dgm:prSet presAssocID="{3B59B3E2-5845-43A1-8A9B-B928594BDF6A}" presName="txShp" presStyleLbl="node1" presStyleIdx="1" presStyleCnt="3">
        <dgm:presLayoutVars>
          <dgm:bulletEnabled val="1"/>
        </dgm:presLayoutVars>
      </dgm:prSet>
      <dgm:spPr/>
    </dgm:pt>
    <dgm:pt modelId="{E4A3B481-BA33-468F-9BCF-61988C79E226}" type="pres">
      <dgm:prSet presAssocID="{349EAFE0-0951-43C5-807B-8FEE44AAA6F5}" presName="spacing" presStyleCnt="0"/>
      <dgm:spPr/>
    </dgm:pt>
    <dgm:pt modelId="{3BC90F3E-CC61-415B-84AA-FFECB2AE78AA}" type="pres">
      <dgm:prSet presAssocID="{7625340E-2D1F-48B5-98E4-654102C90619}" presName="composite" presStyleCnt="0"/>
      <dgm:spPr/>
    </dgm:pt>
    <dgm:pt modelId="{39A35EBC-2C23-48A2-BD83-FD812B8B9997}" type="pres">
      <dgm:prSet presAssocID="{7625340E-2D1F-48B5-98E4-654102C90619}" presName="imgShp" presStyleLbl="fgImgPlace1" presStyleIdx="2" presStyleCnt="3"/>
      <dgm:spPr>
        <a:solidFill>
          <a:schemeClr val="accent3">
            <a:tint val="50000"/>
            <a:hueOff val="10752198"/>
            <a:satOff val="-14108"/>
            <a:lumOff val="-1388"/>
          </a:schemeClr>
        </a:solidFill>
      </dgm:spPr>
    </dgm:pt>
    <dgm:pt modelId="{72DB0608-8BC9-4FF1-B090-408FAF690D30}" type="pres">
      <dgm:prSet presAssocID="{7625340E-2D1F-48B5-98E4-654102C90619}" presName="txShp" presStyleLbl="node1" presStyleIdx="2" presStyleCnt="3">
        <dgm:presLayoutVars>
          <dgm:bulletEnabled val="1"/>
        </dgm:presLayoutVars>
      </dgm:prSet>
      <dgm:spPr/>
    </dgm:pt>
  </dgm:ptLst>
  <dgm:cxnLst>
    <dgm:cxn modelId="{49C2D82F-C12B-4F8D-B283-8875EAE6C782}" type="presOf" srcId="{7625340E-2D1F-48B5-98E4-654102C90619}" destId="{72DB0608-8BC9-4FF1-B090-408FAF690D30}" srcOrd="0" destOrd="0" presId="urn:microsoft.com/office/officeart/2005/8/layout/vList3"/>
    <dgm:cxn modelId="{61C3863B-A7AF-CA4D-ABF6-12D0B45DF557}" type="presOf" srcId="{5E4E0611-ACCB-8F4B-8620-F2EFE25786E0}" destId="{F158629E-FCA9-2F44-9F78-C814DF608E2E}" srcOrd="0" destOrd="0" presId="urn:microsoft.com/office/officeart/2005/8/layout/vList3"/>
    <dgm:cxn modelId="{83318F5B-A68E-4DDF-830E-9DF502987ECF}" type="presOf" srcId="{3B59B3E2-5845-43A1-8A9B-B928594BDF6A}" destId="{CA78E4F0-0478-4808-861F-BA08B2DA53BF}" srcOrd="0" destOrd="0" presId="urn:microsoft.com/office/officeart/2005/8/layout/vList3"/>
    <dgm:cxn modelId="{42D7E64E-54B8-4892-BAA2-3319E234140D}" srcId="{5E4E0611-ACCB-8F4B-8620-F2EFE25786E0}" destId="{7625340E-2D1F-48B5-98E4-654102C90619}" srcOrd="2" destOrd="0" parTransId="{7FB2872D-64A2-4418-B50D-88A12B0B94A0}" sibTransId="{6EADCF35-CD55-45BF-992D-B012C6948DD9}"/>
    <dgm:cxn modelId="{BF0EF47F-156A-4F5D-A4C6-AF5DF76C6F33}" srcId="{5E4E0611-ACCB-8F4B-8620-F2EFE25786E0}" destId="{3B59B3E2-5845-43A1-8A9B-B928594BDF6A}" srcOrd="1" destOrd="0" parTransId="{B05356A8-B677-4BE6-B240-D97A010E3A80}" sibTransId="{349EAFE0-0951-43C5-807B-8FEE44AAA6F5}"/>
    <dgm:cxn modelId="{E70CFA8A-2B32-4D00-A353-8708A29459FE}" srcId="{5E4E0611-ACCB-8F4B-8620-F2EFE25786E0}" destId="{8594661A-F362-41AC-A29A-993701A2732E}" srcOrd="0" destOrd="0" parTransId="{A3871555-C945-4C02-8E12-B5065080148A}" sibTransId="{71D6292D-2E4B-4FA3-8EBB-64BF8DCF68BA}"/>
    <dgm:cxn modelId="{9FC705DF-9CF9-4B03-9C2A-B5F81FD5EF42}" type="presOf" srcId="{8594661A-F362-41AC-A29A-993701A2732E}" destId="{10975E7C-5406-4844-8725-4E62D8CFFD9B}" srcOrd="0" destOrd="0" presId="urn:microsoft.com/office/officeart/2005/8/layout/vList3"/>
    <dgm:cxn modelId="{F4EF521C-0DEA-4279-9B41-86B873722C2E}" type="presParOf" srcId="{F158629E-FCA9-2F44-9F78-C814DF608E2E}" destId="{8EF16563-8C4E-4D60-B134-93220E022103}" srcOrd="0" destOrd="0" presId="urn:microsoft.com/office/officeart/2005/8/layout/vList3"/>
    <dgm:cxn modelId="{7FA5405D-CD5B-480F-9FE3-888BD6103DD9}" type="presParOf" srcId="{8EF16563-8C4E-4D60-B134-93220E022103}" destId="{07E4D20F-3564-4811-BBF2-DD9CD87DD210}" srcOrd="0" destOrd="0" presId="urn:microsoft.com/office/officeart/2005/8/layout/vList3"/>
    <dgm:cxn modelId="{D4BC4E9E-7CEE-4499-98F1-4A87AE46BB93}" type="presParOf" srcId="{8EF16563-8C4E-4D60-B134-93220E022103}" destId="{10975E7C-5406-4844-8725-4E62D8CFFD9B}" srcOrd="1" destOrd="0" presId="urn:microsoft.com/office/officeart/2005/8/layout/vList3"/>
    <dgm:cxn modelId="{999EB8D2-BC7B-4272-8D79-72BAF511FF91}" type="presParOf" srcId="{F158629E-FCA9-2F44-9F78-C814DF608E2E}" destId="{0FB83DDB-E25B-4DB5-8FDC-20F248D42FCF}" srcOrd="1" destOrd="0" presId="urn:microsoft.com/office/officeart/2005/8/layout/vList3"/>
    <dgm:cxn modelId="{2270415E-366A-4071-9294-E1BF8526E774}" type="presParOf" srcId="{F158629E-FCA9-2F44-9F78-C814DF608E2E}" destId="{58CC69AD-DCB7-4FAD-872B-B00E15F71AAB}" srcOrd="2" destOrd="0" presId="urn:microsoft.com/office/officeart/2005/8/layout/vList3"/>
    <dgm:cxn modelId="{701735B1-52CF-4474-8E4E-5F067BCE3AE3}" type="presParOf" srcId="{58CC69AD-DCB7-4FAD-872B-B00E15F71AAB}" destId="{67789493-6DCE-4E49-AAB3-BBF41E507A8C}" srcOrd="0" destOrd="0" presId="urn:microsoft.com/office/officeart/2005/8/layout/vList3"/>
    <dgm:cxn modelId="{9F7617B9-7FF7-418E-B359-0EE3573A6932}" type="presParOf" srcId="{58CC69AD-DCB7-4FAD-872B-B00E15F71AAB}" destId="{CA78E4F0-0478-4808-861F-BA08B2DA53BF}" srcOrd="1" destOrd="0" presId="urn:microsoft.com/office/officeart/2005/8/layout/vList3"/>
    <dgm:cxn modelId="{5B3B66EF-7B30-41ED-BD16-86FDA8185DD8}" type="presParOf" srcId="{F158629E-FCA9-2F44-9F78-C814DF608E2E}" destId="{E4A3B481-BA33-468F-9BCF-61988C79E226}" srcOrd="3" destOrd="0" presId="urn:microsoft.com/office/officeart/2005/8/layout/vList3"/>
    <dgm:cxn modelId="{A9FFD9C0-5B9F-4B92-B076-ED13D1246127}" type="presParOf" srcId="{F158629E-FCA9-2F44-9F78-C814DF608E2E}" destId="{3BC90F3E-CC61-415B-84AA-FFECB2AE78AA}" srcOrd="4" destOrd="0" presId="urn:microsoft.com/office/officeart/2005/8/layout/vList3"/>
    <dgm:cxn modelId="{817CF650-EB2D-4C83-A621-11BDE7EEB009}" type="presParOf" srcId="{3BC90F3E-CC61-415B-84AA-FFECB2AE78AA}" destId="{39A35EBC-2C23-48A2-BD83-FD812B8B9997}" srcOrd="0" destOrd="0" presId="urn:microsoft.com/office/officeart/2005/8/layout/vList3"/>
    <dgm:cxn modelId="{C720C00A-6F1A-4F9A-B89D-4D49A8DC31E8}" type="presParOf" srcId="{3BC90F3E-CC61-415B-84AA-FFECB2AE78AA}" destId="{72DB0608-8BC9-4FF1-B090-408FAF690D30}"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45B2925-74C4-2C45-A7D6-8D97FFC91624}" type="doc">
      <dgm:prSet loTypeId="urn:microsoft.com/office/officeart/2005/8/layout/list1" loCatId="" qsTypeId="urn:microsoft.com/office/officeart/2005/8/quickstyle/simple4" qsCatId="simple" csTypeId="urn:microsoft.com/office/officeart/2005/8/colors/colorful3" csCatId="colorful" phldr="1"/>
      <dgm:spPr/>
      <dgm:t>
        <a:bodyPr/>
        <a:lstStyle/>
        <a:p>
          <a:endParaRPr lang="en-US"/>
        </a:p>
      </dgm:t>
    </dgm:pt>
    <dgm:pt modelId="{3E44596C-FA7B-154F-8817-9B95CE61205D}">
      <dgm:prSet phldrT="[Text]" custT="1"/>
      <dgm:spPr/>
      <dgm:t>
        <a:bodyPr/>
        <a:lstStyle/>
        <a:p>
          <a:r>
            <a:rPr lang="en-GB" sz="1600" dirty="0"/>
            <a:t>Study Contegra Auto search Functionality</a:t>
          </a:r>
          <a:endParaRPr lang="en-US" sz="1600" dirty="0"/>
        </a:p>
      </dgm:t>
    </dgm:pt>
    <dgm:pt modelId="{FCD3B9F1-D78D-094D-BAB3-8A7FF6A40A54}" type="parTrans" cxnId="{4BF118C4-2CA0-1A45-98AA-3210D2ECB57E}">
      <dgm:prSet/>
      <dgm:spPr/>
      <dgm:t>
        <a:bodyPr/>
        <a:lstStyle/>
        <a:p>
          <a:endParaRPr lang="en-US"/>
        </a:p>
      </dgm:t>
    </dgm:pt>
    <dgm:pt modelId="{9D508435-8154-174E-8436-43D223FA91DA}" type="sibTrans" cxnId="{4BF118C4-2CA0-1A45-98AA-3210D2ECB57E}">
      <dgm:prSet/>
      <dgm:spPr/>
      <dgm:t>
        <a:bodyPr/>
        <a:lstStyle/>
        <a:p>
          <a:endParaRPr lang="en-US"/>
        </a:p>
      </dgm:t>
    </dgm:pt>
    <dgm:pt modelId="{BA844833-19DF-984C-AF31-AD27D6713381}">
      <dgm:prSet phldrT="[Text]" custT="1"/>
      <dgm:spPr/>
      <dgm:t>
        <a:bodyPr/>
        <a:lstStyle/>
        <a:p>
          <a:r>
            <a:rPr lang="en-US" sz="1600" dirty="0"/>
            <a:t>Implement Contegra Auto Search into current ISLG portal</a:t>
          </a:r>
        </a:p>
      </dgm:t>
    </dgm:pt>
    <dgm:pt modelId="{39953FFD-0B9F-284A-B016-DF64FCFA33CE}" type="parTrans" cxnId="{1E6E5C8B-9BB8-4B4E-9B27-EB991DB74893}">
      <dgm:prSet/>
      <dgm:spPr/>
      <dgm:t>
        <a:bodyPr/>
        <a:lstStyle/>
        <a:p>
          <a:endParaRPr lang="en-US"/>
        </a:p>
      </dgm:t>
    </dgm:pt>
    <dgm:pt modelId="{D8D2B430-C447-7149-9B21-7F6F74255BAA}" type="sibTrans" cxnId="{1E6E5C8B-9BB8-4B4E-9B27-EB991DB74893}">
      <dgm:prSet/>
      <dgm:spPr/>
      <dgm:t>
        <a:bodyPr/>
        <a:lstStyle/>
        <a:p>
          <a:endParaRPr lang="en-US"/>
        </a:p>
      </dgm:t>
    </dgm:pt>
    <dgm:pt modelId="{6FFDD73A-0677-2240-AA28-B8AE76F9D453}">
      <dgm:prSet phldrT="[Text]" custT="1"/>
      <dgm:spPr>
        <a:gradFill flip="none" rotWithShape="1">
          <a:gsLst>
            <a:gs pos="99000">
              <a:srgbClr val="3D9A47"/>
            </a:gs>
            <a:gs pos="100000">
              <a:schemeClr val="accent3">
                <a:lumMod val="45000"/>
                <a:lumOff val="55000"/>
              </a:schemeClr>
            </a:gs>
            <a:gs pos="100000">
              <a:srgbClr val="00B050"/>
            </a:gs>
            <a:gs pos="100000">
              <a:schemeClr val="accent3">
                <a:lumMod val="30000"/>
                <a:lumOff val="70000"/>
              </a:schemeClr>
            </a:gs>
          </a:gsLst>
          <a:lin ang="5400000" scaled="1"/>
          <a:tileRect/>
        </a:gradFill>
      </dgm:spPr>
      <dgm:t>
        <a:bodyPr/>
        <a:lstStyle/>
        <a:p>
          <a:r>
            <a:rPr lang="en-US" sz="1600" dirty="0"/>
            <a:t>Study Azure ML Studio and explore potential use for Text Mining, NLP and other features in the ISLG context	</a:t>
          </a:r>
        </a:p>
      </dgm:t>
    </dgm:pt>
    <dgm:pt modelId="{EDB1CC2D-6449-1441-8D18-58E825A9EAF1}" type="parTrans" cxnId="{DE384194-DA48-5E4E-A706-00193CAB326D}">
      <dgm:prSet/>
      <dgm:spPr/>
      <dgm:t>
        <a:bodyPr/>
        <a:lstStyle/>
        <a:p>
          <a:endParaRPr lang="en-US"/>
        </a:p>
      </dgm:t>
    </dgm:pt>
    <dgm:pt modelId="{EAF88170-7BA5-1F4B-BA13-43D8A2C2305E}" type="sibTrans" cxnId="{DE384194-DA48-5E4E-A706-00193CAB326D}">
      <dgm:prSet/>
      <dgm:spPr/>
      <dgm:t>
        <a:bodyPr/>
        <a:lstStyle/>
        <a:p>
          <a:endParaRPr lang="en-US"/>
        </a:p>
      </dgm:t>
    </dgm:pt>
    <dgm:pt modelId="{39A83506-F78F-9241-A621-784E3D10A6BE}">
      <dgm:prSet custT="1"/>
      <dgm:spPr/>
      <dgm:t>
        <a:bodyPr/>
        <a:lstStyle/>
        <a:p>
          <a:r>
            <a:rPr lang="en-US" sz="1600" dirty="0"/>
            <a:t>Devise a solution for Search functionality in terms of Flexibility and Efficiency</a:t>
          </a:r>
        </a:p>
      </dgm:t>
    </dgm:pt>
    <dgm:pt modelId="{5906EE72-BD59-DB45-9864-3F5A381F2766}" type="parTrans" cxnId="{C3E6CA8B-AC08-A440-B132-9DDE67C9E361}">
      <dgm:prSet/>
      <dgm:spPr/>
      <dgm:t>
        <a:bodyPr/>
        <a:lstStyle/>
        <a:p>
          <a:endParaRPr lang="en-US"/>
        </a:p>
      </dgm:t>
    </dgm:pt>
    <dgm:pt modelId="{31098A41-C2CE-CE44-8E1C-EAFA96837634}" type="sibTrans" cxnId="{C3E6CA8B-AC08-A440-B132-9DDE67C9E361}">
      <dgm:prSet/>
      <dgm:spPr/>
      <dgm:t>
        <a:bodyPr/>
        <a:lstStyle/>
        <a:p>
          <a:endParaRPr lang="en-US"/>
        </a:p>
      </dgm:t>
    </dgm:pt>
    <dgm:pt modelId="{39485C02-E9D4-754D-933B-76CC80E56645}">
      <dgm:prSet custT="1"/>
      <dgm:spPr/>
      <dgm:t>
        <a:bodyPr/>
        <a:lstStyle/>
        <a:p>
          <a:r>
            <a:rPr lang="en-GB" sz="1600" dirty="0"/>
            <a:t>Implement the Solution for demonstration</a:t>
          </a:r>
          <a:endParaRPr lang="en-US" sz="1600" dirty="0"/>
        </a:p>
      </dgm:t>
    </dgm:pt>
    <dgm:pt modelId="{E4176E2D-3294-B644-91E8-DBD28D37B884}" type="parTrans" cxnId="{FABCF88F-90A2-5E49-ABA5-A9EBDBA996BB}">
      <dgm:prSet/>
      <dgm:spPr/>
      <dgm:t>
        <a:bodyPr/>
        <a:lstStyle/>
        <a:p>
          <a:endParaRPr lang="en-US"/>
        </a:p>
      </dgm:t>
    </dgm:pt>
    <dgm:pt modelId="{10D7AFC7-6679-1F47-B3F0-219BD9816F29}" type="sibTrans" cxnId="{FABCF88F-90A2-5E49-ABA5-A9EBDBA996BB}">
      <dgm:prSet/>
      <dgm:spPr/>
      <dgm:t>
        <a:bodyPr/>
        <a:lstStyle/>
        <a:p>
          <a:endParaRPr lang="en-US"/>
        </a:p>
      </dgm:t>
    </dgm:pt>
    <dgm:pt modelId="{C5DAA576-B198-D745-BADC-D433B0062708}" type="pres">
      <dgm:prSet presAssocID="{945B2925-74C4-2C45-A7D6-8D97FFC91624}" presName="linear" presStyleCnt="0">
        <dgm:presLayoutVars>
          <dgm:dir/>
          <dgm:animLvl val="lvl"/>
          <dgm:resizeHandles val="exact"/>
        </dgm:presLayoutVars>
      </dgm:prSet>
      <dgm:spPr/>
    </dgm:pt>
    <dgm:pt modelId="{98B4C1F1-D9B5-604F-BFAA-BBFE05A1CCBB}" type="pres">
      <dgm:prSet presAssocID="{3E44596C-FA7B-154F-8817-9B95CE61205D}" presName="parentLin" presStyleCnt="0"/>
      <dgm:spPr/>
    </dgm:pt>
    <dgm:pt modelId="{F093C9B8-82F2-4D40-9B7A-D82525A82897}" type="pres">
      <dgm:prSet presAssocID="{3E44596C-FA7B-154F-8817-9B95CE61205D}" presName="parentLeftMargin" presStyleLbl="node1" presStyleIdx="0" presStyleCnt="5"/>
      <dgm:spPr/>
    </dgm:pt>
    <dgm:pt modelId="{70AADBAE-2DD0-F84C-936F-6C75D4BA261C}" type="pres">
      <dgm:prSet presAssocID="{3E44596C-FA7B-154F-8817-9B95CE61205D}" presName="parentText" presStyleLbl="node1" presStyleIdx="0" presStyleCnt="5" custScaleY="297256">
        <dgm:presLayoutVars>
          <dgm:chMax val="0"/>
          <dgm:bulletEnabled val="1"/>
        </dgm:presLayoutVars>
      </dgm:prSet>
      <dgm:spPr/>
    </dgm:pt>
    <dgm:pt modelId="{6A93911A-9A02-3E43-BB8E-3025A41796C0}" type="pres">
      <dgm:prSet presAssocID="{3E44596C-FA7B-154F-8817-9B95CE61205D}" presName="negativeSpace" presStyleCnt="0"/>
      <dgm:spPr/>
    </dgm:pt>
    <dgm:pt modelId="{2877D097-DB9A-E440-9B8A-64D97574B360}" type="pres">
      <dgm:prSet presAssocID="{3E44596C-FA7B-154F-8817-9B95CE61205D}" presName="childText" presStyleLbl="conFgAcc1" presStyleIdx="0" presStyleCnt="5">
        <dgm:presLayoutVars>
          <dgm:bulletEnabled val="1"/>
        </dgm:presLayoutVars>
      </dgm:prSet>
      <dgm:spPr/>
    </dgm:pt>
    <dgm:pt modelId="{3A7CA77E-2755-1047-8668-C04A03E765C2}" type="pres">
      <dgm:prSet presAssocID="{9D508435-8154-174E-8436-43D223FA91DA}" presName="spaceBetweenRectangles" presStyleCnt="0"/>
      <dgm:spPr/>
    </dgm:pt>
    <dgm:pt modelId="{8ED5156F-4DA1-2E41-B719-60F9762C5438}" type="pres">
      <dgm:prSet presAssocID="{BA844833-19DF-984C-AF31-AD27D6713381}" presName="parentLin" presStyleCnt="0"/>
      <dgm:spPr/>
    </dgm:pt>
    <dgm:pt modelId="{2E9B5242-7416-D749-A1AD-0C722D2393F7}" type="pres">
      <dgm:prSet presAssocID="{BA844833-19DF-984C-AF31-AD27D6713381}" presName="parentLeftMargin" presStyleLbl="node1" presStyleIdx="0" presStyleCnt="5"/>
      <dgm:spPr/>
    </dgm:pt>
    <dgm:pt modelId="{0C0B61E1-060D-934F-96C4-35B1273CBD52}" type="pres">
      <dgm:prSet presAssocID="{BA844833-19DF-984C-AF31-AD27D6713381}" presName="parentText" presStyleLbl="node1" presStyleIdx="1" presStyleCnt="5" custScaleY="297256">
        <dgm:presLayoutVars>
          <dgm:chMax val="0"/>
          <dgm:bulletEnabled val="1"/>
        </dgm:presLayoutVars>
      </dgm:prSet>
      <dgm:spPr/>
    </dgm:pt>
    <dgm:pt modelId="{DB95A8EF-4A91-3644-AD61-33FFDE4EA6F4}" type="pres">
      <dgm:prSet presAssocID="{BA844833-19DF-984C-AF31-AD27D6713381}" presName="negativeSpace" presStyleCnt="0"/>
      <dgm:spPr/>
    </dgm:pt>
    <dgm:pt modelId="{855D995D-0277-5943-96DD-ED026F756D5E}" type="pres">
      <dgm:prSet presAssocID="{BA844833-19DF-984C-AF31-AD27D6713381}" presName="childText" presStyleLbl="conFgAcc1" presStyleIdx="1" presStyleCnt="5">
        <dgm:presLayoutVars>
          <dgm:bulletEnabled val="1"/>
        </dgm:presLayoutVars>
      </dgm:prSet>
      <dgm:spPr/>
    </dgm:pt>
    <dgm:pt modelId="{D6A84FB7-DECF-6C4C-B2BE-B0A460B6A6A1}" type="pres">
      <dgm:prSet presAssocID="{D8D2B430-C447-7149-9B21-7F6F74255BAA}" presName="spaceBetweenRectangles" presStyleCnt="0"/>
      <dgm:spPr/>
    </dgm:pt>
    <dgm:pt modelId="{E97B60B5-14F2-EE41-8F01-E5EB70DA8E12}" type="pres">
      <dgm:prSet presAssocID="{6FFDD73A-0677-2240-AA28-B8AE76F9D453}" presName="parentLin" presStyleCnt="0"/>
      <dgm:spPr/>
    </dgm:pt>
    <dgm:pt modelId="{90F5F1A8-2CD7-734A-AAC8-6C1D4089D1BF}" type="pres">
      <dgm:prSet presAssocID="{6FFDD73A-0677-2240-AA28-B8AE76F9D453}" presName="parentLeftMargin" presStyleLbl="node1" presStyleIdx="1" presStyleCnt="5"/>
      <dgm:spPr/>
    </dgm:pt>
    <dgm:pt modelId="{495E0BE8-B65D-8646-A26A-5D633A2D15E3}" type="pres">
      <dgm:prSet presAssocID="{6FFDD73A-0677-2240-AA28-B8AE76F9D453}" presName="parentText" presStyleLbl="node1" presStyleIdx="2" presStyleCnt="5" custScaleY="297256">
        <dgm:presLayoutVars>
          <dgm:chMax val="0"/>
          <dgm:bulletEnabled val="1"/>
        </dgm:presLayoutVars>
      </dgm:prSet>
      <dgm:spPr/>
    </dgm:pt>
    <dgm:pt modelId="{916A7019-0502-584A-BF7D-017DCA22EDE7}" type="pres">
      <dgm:prSet presAssocID="{6FFDD73A-0677-2240-AA28-B8AE76F9D453}" presName="negativeSpace" presStyleCnt="0"/>
      <dgm:spPr/>
    </dgm:pt>
    <dgm:pt modelId="{DCC1CD18-1FAC-3743-87D5-131A833CF9DD}" type="pres">
      <dgm:prSet presAssocID="{6FFDD73A-0677-2240-AA28-B8AE76F9D453}" presName="childText" presStyleLbl="conFgAcc1" presStyleIdx="2" presStyleCnt="5">
        <dgm:presLayoutVars>
          <dgm:bulletEnabled val="1"/>
        </dgm:presLayoutVars>
      </dgm:prSet>
      <dgm:spPr/>
    </dgm:pt>
    <dgm:pt modelId="{200A6E13-6B43-2C49-B1E1-5E8DE8EB3286}" type="pres">
      <dgm:prSet presAssocID="{EAF88170-7BA5-1F4B-BA13-43D8A2C2305E}" presName="spaceBetweenRectangles" presStyleCnt="0"/>
      <dgm:spPr/>
    </dgm:pt>
    <dgm:pt modelId="{8EC1C8D8-B48E-8049-84DE-4CEE93C66F8E}" type="pres">
      <dgm:prSet presAssocID="{39A83506-F78F-9241-A621-784E3D10A6BE}" presName="parentLin" presStyleCnt="0"/>
      <dgm:spPr/>
    </dgm:pt>
    <dgm:pt modelId="{3933B459-D3FE-9949-A35C-73DF73A3BA37}" type="pres">
      <dgm:prSet presAssocID="{39A83506-F78F-9241-A621-784E3D10A6BE}" presName="parentLeftMargin" presStyleLbl="node1" presStyleIdx="2" presStyleCnt="5"/>
      <dgm:spPr/>
    </dgm:pt>
    <dgm:pt modelId="{7F87EA09-ACF1-9645-80F2-61594CA14B36}" type="pres">
      <dgm:prSet presAssocID="{39A83506-F78F-9241-A621-784E3D10A6BE}" presName="parentText" presStyleLbl="node1" presStyleIdx="3" presStyleCnt="5" custScaleY="297256">
        <dgm:presLayoutVars>
          <dgm:chMax val="0"/>
          <dgm:bulletEnabled val="1"/>
        </dgm:presLayoutVars>
      </dgm:prSet>
      <dgm:spPr/>
    </dgm:pt>
    <dgm:pt modelId="{C20BA2CE-7370-2A43-B713-5E16A4948D5C}" type="pres">
      <dgm:prSet presAssocID="{39A83506-F78F-9241-A621-784E3D10A6BE}" presName="negativeSpace" presStyleCnt="0"/>
      <dgm:spPr/>
    </dgm:pt>
    <dgm:pt modelId="{5552C0AC-8DDE-504D-92D3-8201DF17C1B7}" type="pres">
      <dgm:prSet presAssocID="{39A83506-F78F-9241-A621-784E3D10A6BE}" presName="childText" presStyleLbl="conFgAcc1" presStyleIdx="3" presStyleCnt="5">
        <dgm:presLayoutVars>
          <dgm:bulletEnabled val="1"/>
        </dgm:presLayoutVars>
      </dgm:prSet>
      <dgm:spPr/>
    </dgm:pt>
    <dgm:pt modelId="{35A62E1F-1F87-F144-9FCE-EA330E8F4017}" type="pres">
      <dgm:prSet presAssocID="{31098A41-C2CE-CE44-8E1C-EAFA96837634}" presName="spaceBetweenRectangles" presStyleCnt="0"/>
      <dgm:spPr/>
    </dgm:pt>
    <dgm:pt modelId="{EBEEEF6D-5BE2-7347-A6EB-6CBCF86AECE3}" type="pres">
      <dgm:prSet presAssocID="{39485C02-E9D4-754D-933B-76CC80E56645}" presName="parentLin" presStyleCnt="0"/>
      <dgm:spPr/>
    </dgm:pt>
    <dgm:pt modelId="{ECFCCE75-A405-C84C-AB53-11636C8454AD}" type="pres">
      <dgm:prSet presAssocID="{39485C02-E9D4-754D-933B-76CC80E56645}" presName="parentLeftMargin" presStyleLbl="node1" presStyleIdx="3" presStyleCnt="5"/>
      <dgm:spPr/>
    </dgm:pt>
    <dgm:pt modelId="{70AC0132-4CE1-A74A-99A6-BCAD8FFA13B0}" type="pres">
      <dgm:prSet presAssocID="{39485C02-E9D4-754D-933B-76CC80E56645}" presName="parentText" presStyleLbl="node1" presStyleIdx="4" presStyleCnt="5" custScaleY="297256">
        <dgm:presLayoutVars>
          <dgm:chMax val="0"/>
          <dgm:bulletEnabled val="1"/>
        </dgm:presLayoutVars>
      </dgm:prSet>
      <dgm:spPr/>
    </dgm:pt>
    <dgm:pt modelId="{975AC58E-2893-4D41-ACD8-397D332CECD7}" type="pres">
      <dgm:prSet presAssocID="{39485C02-E9D4-754D-933B-76CC80E56645}" presName="negativeSpace" presStyleCnt="0"/>
      <dgm:spPr/>
    </dgm:pt>
    <dgm:pt modelId="{C175C492-AFE2-AF4D-81B6-8D30F2E49A59}" type="pres">
      <dgm:prSet presAssocID="{39485C02-E9D4-754D-933B-76CC80E56645}" presName="childText" presStyleLbl="conFgAcc1" presStyleIdx="4" presStyleCnt="5">
        <dgm:presLayoutVars>
          <dgm:bulletEnabled val="1"/>
        </dgm:presLayoutVars>
      </dgm:prSet>
      <dgm:spPr/>
    </dgm:pt>
  </dgm:ptLst>
  <dgm:cxnLst>
    <dgm:cxn modelId="{D43E9C04-1799-9C4F-80EE-77F6F992A5BE}" type="presOf" srcId="{39A83506-F78F-9241-A621-784E3D10A6BE}" destId="{7F87EA09-ACF1-9645-80F2-61594CA14B36}" srcOrd="1" destOrd="0" presId="urn:microsoft.com/office/officeart/2005/8/layout/list1"/>
    <dgm:cxn modelId="{AEC73E06-1123-2C4A-AF03-7AA70FD446B0}" type="presOf" srcId="{39485C02-E9D4-754D-933B-76CC80E56645}" destId="{ECFCCE75-A405-C84C-AB53-11636C8454AD}" srcOrd="0" destOrd="0" presId="urn:microsoft.com/office/officeart/2005/8/layout/list1"/>
    <dgm:cxn modelId="{520A6F64-15C9-244D-A61D-E589CE0F3307}" type="presOf" srcId="{6FFDD73A-0677-2240-AA28-B8AE76F9D453}" destId="{90F5F1A8-2CD7-734A-AAC8-6C1D4089D1BF}" srcOrd="0" destOrd="0" presId="urn:microsoft.com/office/officeart/2005/8/layout/list1"/>
    <dgm:cxn modelId="{345B7B4A-7DF7-044E-B74C-80115728F772}" type="presOf" srcId="{39485C02-E9D4-754D-933B-76CC80E56645}" destId="{70AC0132-4CE1-A74A-99A6-BCAD8FFA13B0}" srcOrd="1" destOrd="0" presId="urn:microsoft.com/office/officeart/2005/8/layout/list1"/>
    <dgm:cxn modelId="{F3FD1258-67B9-734E-98DC-C6A932EBB2B0}" type="presOf" srcId="{39A83506-F78F-9241-A621-784E3D10A6BE}" destId="{3933B459-D3FE-9949-A35C-73DF73A3BA37}" srcOrd="0" destOrd="0" presId="urn:microsoft.com/office/officeart/2005/8/layout/list1"/>
    <dgm:cxn modelId="{CF2D927C-26DE-474F-94A5-248F1BD60C2F}" type="presOf" srcId="{6FFDD73A-0677-2240-AA28-B8AE76F9D453}" destId="{495E0BE8-B65D-8646-A26A-5D633A2D15E3}" srcOrd="1" destOrd="0" presId="urn:microsoft.com/office/officeart/2005/8/layout/list1"/>
    <dgm:cxn modelId="{7CED417F-2B68-944A-B45E-3876E1DF0AB3}" type="presOf" srcId="{3E44596C-FA7B-154F-8817-9B95CE61205D}" destId="{70AADBAE-2DD0-F84C-936F-6C75D4BA261C}" srcOrd="1" destOrd="0" presId="urn:microsoft.com/office/officeart/2005/8/layout/list1"/>
    <dgm:cxn modelId="{179D2780-F9AD-A247-8E72-3AE6396C7300}" type="presOf" srcId="{3E44596C-FA7B-154F-8817-9B95CE61205D}" destId="{F093C9B8-82F2-4D40-9B7A-D82525A82897}" srcOrd="0" destOrd="0" presId="urn:microsoft.com/office/officeart/2005/8/layout/list1"/>
    <dgm:cxn modelId="{1E6E5C8B-9BB8-4B4E-9B27-EB991DB74893}" srcId="{945B2925-74C4-2C45-A7D6-8D97FFC91624}" destId="{BA844833-19DF-984C-AF31-AD27D6713381}" srcOrd="1" destOrd="0" parTransId="{39953FFD-0B9F-284A-B016-DF64FCFA33CE}" sibTransId="{D8D2B430-C447-7149-9B21-7F6F74255BAA}"/>
    <dgm:cxn modelId="{C3E6CA8B-AC08-A440-B132-9DDE67C9E361}" srcId="{945B2925-74C4-2C45-A7D6-8D97FFC91624}" destId="{39A83506-F78F-9241-A621-784E3D10A6BE}" srcOrd="3" destOrd="0" parTransId="{5906EE72-BD59-DB45-9864-3F5A381F2766}" sibTransId="{31098A41-C2CE-CE44-8E1C-EAFA96837634}"/>
    <dgm:cxn modelId="{FABCF88F-90A2-5E49-ABA5-A9EBDBA996BB}" srcId="{945B2925-74C4-2C45-A7D6-8D97FFC91624}" destId="{39485C02-E9D4-754D-933B-76CC80E56645}" srcOrd="4" destOrd="0" parTransId="{E4176E2D-3294-B644-91E8-DBD28D37B884}" sibTransId="{10D7AFC7-6679-1F47-B3F0-219BD9816F29}"/>
    <dgm:cxn modelId="{DE384194-DA48-5E4E-A706-00193CAB326D}" srcId="{945B2925-74C4-2C45-A7D6-8D97FFC91624}" destId="{6FFDD73A-0677-2240-AA28-B8AE76F9D453}" srcOrd="2" destOrd="0" parTransId="{EDB1CC2D-6449-1441-8D18-58E825A9EAF1}" sibTransId="{EAF88170-7BA5-1F4B-BA13-43D8A2C2305E}"/>
    <dgm:cxn modelId="{CB69F1A0-5201-0540-86AB-4EFD873AD698}" type="presOf" srcId="{BA844833-19DF-984C-AF31-AD27D6713381}" destId="{0C0B61E1-060D-934F-96C4-35B1273CBD52}" srcOrd="1" destOrd="0" presId="urn:microsoft.com/office/officeart/2005/8/layout/list1"/>
    <dgm:cxn modelId="{9D1C1CA7-C327-B64A-9C7A-70853C4F45B7}" type="presOf" srcId="{945B2925-74C4-2C45-A7D6-8D97FFC91624}" destId="{C5DAA576-B198-D745-BADC-D433B0062708}" srcOrd="0" destOrd="0" presId="urn:microsoft.com/office/officeart/2005/8/layout/list1"/>
    <dgm:cxn modelId="{4BF118C4-2CA0-1A45-98AA-3210D2ECB57E}" srcId="{945B2925-74C4-2C45-A7D6-8D97FFC91624}" destId="{3E44596C-FA7B-154F-8817-9B95CE61205D}" srcOrd="0" destOrd="0" parTransId="{FCD3B9F1-D78D-094D-BAB3-8A7FF6A40A54}" sibTransId="{9D508435-8154-174E-8436-43D223FA91DA}"/>
    <dgm:cxn modelId="{8763EFF2-2E36-E345-840D-787DBB2A4803}" type="presOf" srcId="{BA844833-19DF-984C-AF31-AD27D6713381}" destId="{2E9B5242-7416-D749-A1AD-0C722D2393F7}" srcOrd="0" destOrd="0" presId="urn:microsoft.com/office/officeart/2005/8/layout/list1"/>
    <dgm:cxn modelId="{025DD7EE-EBBC-714C-AE70-2B6B1FA71B7D}" type="presParOf" srcId="{C5DAA576-B198-D745-BADC-D433B0062708}" destId="{98B4C1F1-D9B5-604F-BFAA-BBFE05A1CCBB}" srcOrd="0" destOrd="0" presId="urn:microsoft.com/office/officeart/2005/8/layout/list1"/>
    <dgm:cxn modelId="{E7C54181-6A64-464A-8206-FFC348E7E79F}" type="presParOf" srcId="{98B4C1F1-D9B5-604F-BFAA-BBFE05A1CCBB}" destId="{F093C9B8-82F2-4D40-9B7A-D82525A82897}" srcOrd="0" destOrd="0" presId="urn:microsoft.com/office/officeart/2005/8/layout/list1"/>
    <dgm:cxn modelId="{E131285F-8D71-D143-847E-1282D98F3BE7}" type="presParOf" srcId="{98B4C1F1-D9B5-604F-BFAA-BBFE05A1CCBB}" destId="{70AADBAE-2DD0-F84C-936F-6C75D4BA261C}" srcOrd="1" destOrd="0" presId="urn:microsoft.com/office/officeart/2005/8/layout/list1"/>
    <dgm:cxn modelId="{30D1F229-D06B-0D43-9807-46C438B43EE8}" type="presParOf" srcId="{C5DAA576-B198-D745-BADC-D433B0062708}" destId="{6A93911A-9A02-3E43-BB8E-3025A41796C0}" srcOrd="1" destOrd="0" presId="urn:microsoft.com/office/officeart/2005/8/layout/list1"/>
    <dgm:cxn modelId="{76896C3A-5511-2447-AA3F-893A73E827A3}" type="presParOf" srcId="{C5DAA576-B198-D745-BADC-D433B0062708}" destId="{2877D097-DB9A-E440-9B8A-64D97574B360}" srcOrd="2" destOrd="0" presId="urn:microsoft.com/office/officeart/2005/8/layout/list1"/>
    <dgm:cxn modelId="{38EDA85F-04D6-764B-9FF4-169AA302421D}" type="presParOf" srcId="{C5DAA576-B198-D745-BADC-D433B0062708}" destId="{3A7CA77E-2755-1047-8668-C04A03E765C2}" srcOrd="3" destOrd="0" presId="urn:microsoft.com/office/officeart/2005/8/layout/list1"/>
    <dgm:cxn modelId="{4ABD2FEC-7DA5-E24E-940A-658B78D74D36}" type="presParOf" srcId="{C5DAA576-B198-D745-BADC-D433B0062708}" destId="{8ED5156F-4DA1-2E41-B719-60F9762C5438}" srcOrd="4" destOrd="0" presId="urn:microsoft.com/office/officeart/2005/8/layout/list1"/>
    <dgm:cxn modelId="{1F95274B-4EE3-A246-AACF-85F8EE22748F}" type="presParOf" srcId="{8ED5156F-4DA1-2E41-B719-60F9762C5438}" destId="{2E9B5242-7416-D749-A1AD-0C722D2393F7}" srcOrd="0" destOrd="0" presId="urn:microsoft.com/office/officeart/2005/8/layout/list1"/>
    <dgm:cxn modelId="{37034298-2CFD-3247-BF79-793DFBC68A90}" type="presParOf" srcId="{8ED5156F-4DA1-2E41-B719-60F9762C5438}" destId="{0C0B61E1-060D-934F-96C4-35B1273CBD52}" srcOrd="1" destOrd="0" presId="urn:microsoft.com/office/officeart/2005/8/layout/list1"/>
    <dgm:cxn modelId="{E09D29D9-F157-CB4C-BE18-9C285AB063EC}" type="presParOf" srcId="{C5DAA576-B198-D745-BADC-D433B0062708}" destId="{DB95A8EF-4A91-3644-AD61-33FFDE4EA6F4}" srcOrd="5" destOrd="0" presId="urn:microsoft.com/office/officeart/2005/8/layout/list1"/>
    <dgm:cxn modelId="{F51D70C3-4B55-2B4E-AAAA-39B6C7069449}" type="presParOf" srcId="{C5DAA576-B198-D745-BADC-D433B0062708}" destId="{855D995D-0277-5943-96DD-ED026F756D5E}" srcOrd="6" destOrd="0" presId="urn:microsoft.com/office/officeart/2005/8/layout/list1"/>
    <dgm:cxn modelId="{26041D1C-C8A5-8241-A945-6EE60ABA9A8B}" type="presParOf" srcId="{C5DAA576-B198-D745-BADC-D433B0062708}" destId="{D6A84FB7-DECF-6C4C-B2BE-B0A460B6A6A1}" srcOrd="7" destOrd="0" presId="urn:microsoft.com/office/officeart/2005/8/layout/list1"/>
    <dgm:cxn modelId="{74A3A173-1364-CD43-B778-DE9AA62CE124}" type="presParOf" srcId="{C5DAA576-B198-D745-BADC-D433B0062708}" destId="{E97B60B5-14F2-EE41-8F01-E5EB70DA8E12}" srcOrd="8" destOrd="0" presId="urn:microsoft.com/office/officeart/2005/8/layout/list1"/>
    <dgm:cxn modelId="{38794CFE-1C77-EC40-9B67-ADA3245A6819}" type="presParOf" srcId="{E97B60B5-14F2-EE41-8F01-E5EB70DA8E12}" destId="{90F5F1A8-2CD7-734A-AAC8-6C1D4089D1BF}" srcOrd="0" destOrd="0" presId="urn:microsoft.com/office/officeart/2005/8/layout/list1"/>
    <dgm:cxn modelId="{2B66A204-1CE6-3A45-996B-172CDB0DE669}" type="presParOf" srcId="{E97B60B5-14F2-EE41-8F01-E5EB70DA8E12}" destId="{495E0BE8-B65D-8646-A26A-5D633A2D15E3}" srcOrd="1" destOrd="0" presId="urn:microsoft.com/office/officeart/2005/8/layout/list1"/>
    <dgm:cxn modelId="{D13D9169-442C-9546-8B2F-2BD9D4840F45}" type="presParOf" srcId="{C5DAA576-B198-D745-BADC-D433B0062708}" destId="{916A7019-0502-584A-BF7D-017DCA22EDE7}" srcOrd="9" destOrd="0" presId="urn:microsoft.com/office/officeart/2005/8/layout/list1"/>
    <dgm:cxn modelId="{E8761CF6-2BE9-0F49-A606-D6AE43756B56}" type="presParOf" srcId="{C5DAA576-B198-D745-BADC-D433B0062708}" destId="{DCC1CD18-1FAC-3743-87D5-131A833CF9DD}" srcOrd="10" destOrd="0" presId="urn:microsoft.com/office/officeart/2005/8/layout/list1"/>
    <dgm:cxn modelId="{C9D7D59E-5DDE-AA44-91C4-C589EB4A133E}" type="presParOf" srcId="{C5DAA576-B198-D745-BADC-D433B0062708}" destId="{200A6E13-6B43-2C49-B1E1-5E8DE8EB3286}" srcOrd="11" destOrd="0" presId="urn:microsoft.com/office/officeart/2005/8/layout/list1"/>
    <dgm:cxn modelId="{380CFA06-6D4E-F64B-9F9B-C1F1BF911269}" type="presParOf" srcId="{C5DAA576-B198-D745-BADC-D433B0062708}" destId="{8EC1C8D8-B48E-8049-84DE-4CEE93C66F8E}" srcOrd="12" destOrd="0" presId="urn:microsoft.com/office/officeart/2005/8/layout/list1"/>
    <dgm:cxn modelId="{D7FD5043-D1F0-F341-B383-BCFBE3960298}" type="presParOf" srcId="{8EC1C8D8-B48E-8049-84DE-4CEE93C66F8E}" destId="{3933B459-D3FE-9949-A35C-73DF73A3BA37}" srcOrd="0" destOrd="0" presId="urn:microsoft.com/office/officeart/2005/8/layout/list1"/>
    <dgm:cxn modelId="{A47B9F36-2FFB-174D-8B19-1B3C3EF58C23}" type="presParOf" srcId="{8EC1C8D8-B48E-8049-84DE-4CEE93C66F8E}" destId="{7F87EA09-ACF1-9645-80F2-61594CA14B36}" srcOrd="1" destOrd="0" presId="urn:microsoft.com/office/officeart/2005/8/layout/list1"/>
    <dgm:cxn modelId="{B4FBBE58-86CB-7C49-A2BC-85D6EA530F34}" type="presParOf" srcId="{C5DAA576-B198-D745-BADC-D433B0062708}" destId="{C20BA2CE-7370-2A43-B713-5E16A4948D5C}" srcOrd="13" destOrd="0" presId="urn:microsoft.com/office/officeart/2005/8/layout/list1"/>
    <dgm:cxn modelId="{CDBCE025-7373-934C-ACBB-8142AF06043B}" type="presParOf" srcId="{C5DAA576-B198-D745-BADC-D433B0062708}" destId="{5552C0AC-8DDE-504D-92D3-8201DF17C1B7}" srcOrd="14" destOrd="0" presId="urn:microsoft.com/office/officeart/2005/8/layout/list1"/>
    <dgm:cxn modelId="{70850679-CB5A-CC4B-B9A9-70C5CEE5B550}" type="presParOf" srcId="{C5DAA576-B198-D745-BADC-D433B0062708}" destId="{35A62E1F-1F87-F144-9FCE-EA330E8F4017}" srcOrd="15" destOrd="0" presId="urn:microsoft.com/office/officeart/2005/8/layout/list1"/>
    <dgm:cxn modelId="{7A253343-1F07-7C42-8FAC-F295E4856DAC}" type="presParOf" srcId="{C5DAA576-B198-D745-BADC-D433B0062708}" destId="{EBEEEF6D-5BE2-7347-A6EB-6CBCF86AECE3}" srcOrd="16" destOrd="0" presId="urn:microsoft.com/office/officeart/2005/8/layout/list1"/>
    <dgm:cxn modelId="{36552781-0718-E04C-9122-C654CBF92300}" type="presParOf" srcId="{EBEEEF6D-5BE2-7347-A6EB-6CBCF86AECE3}" destId="{ECFCCE75-A405-C84C-AB53-11636C8454AD}" srcOrd="0" destOrd="0" presId="urn:microsoft.com/office/officeart/2005/8/layout/list1"/>
    <dgm:cxn modelId="{C126390D-2B71-3743-AB1F-D845234934B4}" type="presParOf" srcId="{EBEEEF6D-5BE2-7347-A6EB-6CBCF86AECE3}" destId="{70AC0132-4CE1-A74A-99A6-BCAD8FFA13B0}" srcOrd="1" destOrd="0" presId="urn:microsoft.com/office/officeart/2005/8/layout/list1"/>
    <dgm:cxn modelId="{3017BDA1-B22F-B94F-95BA-95EC51D63C14}" type="presParOf" srcId="{C5DAA576-B198-D745-BADC-D433B0062708}" destId="{975AC58E-2893-4D41-ACD8-397D332CECD7}" srcOrd="17" destOrd="0" presId="urn:microsoft.com/office/officeart/2005/8/layout/list1"/>
    <dgm:cxn modelId="{CD54D4AD-DC18-7140-AF08-8EF5919E67E2}" type="presParOf" srcId="{C5DAA576-B198-D745-BADC-D433B0062708}" destId="{C175C492-AFE2-AF4D-81B6-8D30F2E49A59}"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975E7C-5406-4844-8725-4E62D8CFFD9B}">
      <dsp:nvSpPr>
        <dsp:cNvPr id="0" name=""/>
        <dsp:cNvSpPr/>
      </dsp:nvSpPr>
      <dsp:spPr>
        <a:xfrm rot="10800000">
          <a:off x="2152494" y="95"/>
          <a:ext cx="7296912" cy="1258201"/>
        </a:xfrm>
        <a:prstGeom prst="homePlat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54832" tIns="72390" rIns="135128" bIns="72390" numCol="1" spcCol="1270" anchor="ctr" anchorCtr="0">
          <a:noAutofit/>
        </a:bodyPr>
        <a:lstStyle/>
        <a:p>
          <a:pPr marL="0" lvl="0" indent="0" algn="ctr" defTabSz="844550">
            <a:lnSpc>
              <a:spcPct val="90000"/>
            </a:lnSpc>
            <a:spcBef>
              <a:spcPct val="0"/>
            </a:spcBef>
            <a:spcAft>
              <a:spcPct val="35000"/>
            </a:spcAft>
            <a:buNone/>
          </a:pPr>
          <a:r>
            <a:rPr lang="en-CA" sz="1900" kern="1200" dirty="0"/>
            <a:t>Identify the strengths and weaknesses of </a:t>
          </a:r>
          <a:r>
            <a:rPr lang="en-CA" sz="1900" kern="1200" dirty="0" err="1"/>
            <a:t>Contegra</a:t>
          </a:r>
          <a:r>
            <a:rPr lang="en-CA" sz="1900" kern="1200" dirty="0"/>
            <a:t> and Microsoft ML platforms.</a:t>
          </a:r>
          <a:endParaRPr lang="en-IN" sz="1900" kern="1200" dirty="0"/>
        </a:p>
      </dsp:txBody>
      <dsp:txXfrm rot="10800000">
        <a:off x="2467044" y="95"/>
        <a:ext cx="6982362" cy="1258201"/>
      </dsp:txXfrm>
    </dsp:sp>
    <dsp:sp modelId="{07E4D20F-3564-4811-BBF2-DD9CD87DD210}">
      <dsp:nvSpPr>
        <dsp:cNvPr id="0" name=""/>
        <dsp:cNvSpPr/>
      </dsp:nvSpPr>
      <dsp:spPr>
        <a:xfrm>
          <a:off x="1523393" y="95"/>
          <a:ext cx="1258201" cy="1258201"/>
        </a:xfrm>
        <a:prstGeom prst="ellipse">
          <a:avLst/>
        </a:prstGeom>
        <a:solidFill>
          <a:schemeClr val="accent3">
            <a:lumMod val="7500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CA78E4F0-0478-4808-861F-BA08B2DA53BF}">
      <dsp:nvSpPr>
        <dsp:cNvPr id="0" name=""/>
        <dsp:cNvSpPr/>
      </dsp:nvSpPr>
      <dsp:spPr>
        <a:xfrm rot="10800000">
          <a:off x="2152494" y="1633880"/>
          <a:ext cx="7296912" cy="1258201"/>
        </a:xfrm>
        <a:prstGeom prst="homePlate">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54832" tIns="72390" rIns="135128" bIns="72390" numCol="1" spcCol="1270" anchor="ctr" anchorCtr="0">
          <a:noAutofit/>
        </a:bodyPr>
        <a:lstStyle/>
        <a:p>
          <a:pPr marL="0" lvl="0" indent="0" algn="ctr" defTabSz="844550">
            <a:lnSpc>
              <a:spcPct val="90000"/>
            </a:lnSpc>
            <a:spcBef>
              <a:spcPct val="0"/>
            </a:spcBef>
            <a:spcAft>
              <a:spcPct val="35000"/>
            </a:spcAft>
            <a:buNone/>
          </a:pPr>
          <a:r>
            <a:rPr lang="en-CA" sz="1900" kern="1200" dirty="0"/>
            <a:t>Develop sample machine learning models that work on sample data. Build a machine learning database and develop a proof-of-concept Search feature for demonstration.</a:t>
          </a:r>
          <a:endParaRPr lang="en-IN" sz="1900" kern="1200" dirty="0"/>
        </a:p>
      </dsp:txBody>
      <dsp:txXfrm rot="10800000">
        <a:off x="2467044" y="1633880"/>
        <a:ext cx="6982362" cy="1258201"/>
      </dsp:txXfrm>
    </dsp:sp>
    <dsp:sp modelId="{67789493-6DCE-4E49-AAB3-BBF41E507A8C}">
      <dsp:nvSpPr>
        <dsp:cNvPr id="0" name=""/>
        <dsp:cNvSpPr/>
      </dsp:nvSpPr>
      <dsp:spPr>
        <a:xfrm>
          <a:off x="1523393" y="1633880"/>
          <a:ext cx="1258201" cy="1258201"/>
        </a:xfrm>
        <a:prstGeom prst="ellipse">
          <a:avLst/>
        </a:prstGeom>
        <a:solidFill>
          <a:schemeClr val="accent3">
            <a:tint val="50000"/>
            <a:hueOff val="5376099"/>
            <a:satOff val="-7054"/>
            <a:lumOff val="-694"/>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72DB0608-8BC9-4FF1-B090-408FAF690D30}">
      <dsp:nvSpPr>
        <dsp:cNvPr id="0" name=""/>
        <dsp:cNvSpPr/>
      </dsp:nvSpPr>
      <dsp:spPr>
        <a:xfrm rot="10800000">
          <a:off x="2152494" y="3267665"/>
          <a:ext cx="7296912" cy="1258201"/>
        </a:xfrm>
        <a:prstGeom prst="homePlate">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54832" tIns="72390" rIns="135128" bIns="72390" numCol="1" spcCol="1270" anchor="ctr" anchorCtr="0">
          <a:noAutofit/>
        </a:bodyPr>
        <a:lstStyle/>
        <a:p>
          <a:pPr marL="0" lvl="0" indent="0" algn="ctr" defTabSz="844550">
            <a:lnSpc>
              <a:spcPct val="90000"/>
            </a:lnSpc>
            <a:spcBef>
              <a:spcPct val="0"/>
            </a:spcBef>
            <a:spcAft>
              <a:spcPct val="35000"/>
            </a:spcAft>
            <a:buNone/>
          </a:pPr>
          <a:r>
            <a:rPr lang="en-CA" sz="1900" kern="1200"/>
            <a:t>The machine learning models would derive their inputs from existing subject-matter expert (SME) data contained in ISLG (e.g., Subject Navigator, Article Citator, Jurisprudence Citator and Publication Citator)</a:t>
          </a:r>
          <a:endParaRPr lang="en-IN" sz="1900" kern="1200"/>
        </a:p>
      </dsp:txBody>
      <dsp:txXfrm rot="10800000">
        <a:off x="2467044" y="3267665"/>
        <a:ext cx="6982362" cy="1258201"/>
      </dsp:txXfrm>
    </dsp:sp>
    <dsp:sp modelId="{39A35EBC-2C23-48A2-BD83-FD812B8B9997}">
      <dsp:nvSpPr>
        <dsp:cNvPr id="0" name=""/>
        <dsp:cNvSpPr/>
      </dsp:nvSpPr>
      <dsp:spPr>
        <a:xfrm>
          <a:off x="1523393" y="3267665"/>
          <a:ext cx="1258201" cy="1258201"/>
        </a:xfrm>
        <a:prstGeom prst="ellipse">
          <a:avLst/>
        </a:prstGeom>
        <a:solidFill>
          <a:schemeClr val="accent3">
            <a:tint val="50000"/>
            <a:hueOff val="10752198"/>
            <a:satOff val="-14108"/>
            <a:lumOff val="-1388"/>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77D097-DB9A-E440-9B8A-64D97574B360}">
      <dsp:nvSpPr>
        <dsp:cNvPr id="0" name=""/>
        <dsp:cNvSpPr/>
      </dsp:nvSpPr>
      <dsp:spPr>
        <a:xfrm>
          <a:off x="0" y="743132"/>
          <a:ext cx="10972800" cy="226800"/>
        </a:xfrm>
        <a:prstGeom prst="rect">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70AADBAE-2DD0-F84C-936F-6C75D4BA261C}">
      <dsp:nvSpPr>
        <dsp:cNvPr id="0" name=""/>
        <dsp:cNvSpPr/>
      </dsp:nvSpPr>
      <dsp:spPr>
        <a:xfrm>
          <a:off x="548104" y="86223"/>
          <a:ext cx="7673459" cy="789749"/>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711200">
            <a:lnSpc>
              <a:spcPct val="90000"/>
            </a:lnSpc>
            <a:spcBef>
              <a:spcPct val="0"/>
            </a:spcBef>
            <a:spcAft>
              <a:spcPct val="35000"/>
            </a:spcAft>
            <a:buNone/>
          </a:pPr>
          <a:r>
            <a:rPr lang="en-GB" sz="1600" kern="1200" dirty="0"/>
            <a:t>Study Contegra Auto search Functionality</a:t>
          </a:r>
          <a:endParaRPr lang="en-US" sz="1600" kern="1200" dirty="0"/>
        </a:p>
      </dsp:txBody>
      <dsp:txXfrm>
        <a:off x="586656" y="124775"/>
        <a:ext cx="7596355" cy="712645"/>
      </dsp:txXfrm>
    </dsp:sp>
    <dsp:sp modelId="{855D995D-0277-5943-96DD-ED026F756D5E}">
      <dsp:nvSpPr>
        <dsp:cNvPr id="0" name=""/>
        <dsp:cNvSpPr/>
      </dsp:nvSpPr>
      <dsp:spPr>
        <a:xfrm>
          <a:off x="0" y="1675442"/>
          <a:ext cx="10972800" cy="226800"/>
        </a:xfrm>
        <a:prstGeom prst="rect">
          <a:avLst/>
        </a:prstGeom>
        <a:solidFill>
          <a:schemeClr val="lt1">
            <a:alpha val="90000"/>
            <a:hueOff val="0"/>
            <a:satOff val="0"/>
            <a:lumOff val="0"/>
            <a:alphaOff val="0"/>
          </a:schemeClr>
        </a:solidFill>
        <a:ln w="9525" cap="flat" cmpd="sng" algn="ctr">
          <a:solidFill>
            <a:schemeClr val="accent3">
              <a:hueOff val="2812566"/>
              <a:satOff val="-4220"/>
              <a:lumOff val="-686"/>
              <a:alphaOff val="0"/>
            </a:schemeClr>
          </a:solidFill>
          <a:prstDash val="solid"/>
        </a:ln>
        <a:effectLst/>
      </dsp:spPr>
      <dsp:style>
        <a:lnRef idx="1">
          <a:scrgbClr r="0" g="0" b="0"/>
        </a:lnRef>
        <a:fillRef idx="1">
          <a:scrgbClr r="0" g="0" b="0"/>
        </a:fillRef>
        <a:effectRef idx="0">
          <a:scrgbClr r="0" g="0" b="0"/>
        </a:effectRef>
        <a:fontRef idx="minor"/>
      </dsp:style>
    </dsp:sp>
    <dsp:sp modelId="{0C0B61E1-060D-934F-96C4-35B1273CBD52}">
      <dsp:nvSpPr>
        <dsp:cNvPr id="0" name=""/>
        <dsp:cNvSpPr/>
      </dsp:nvSpPr>
      <dsp:spPr>
        <a:xfrm>
          <a:off x="548104" y="1018532"/>
          <a:ext cx="7673459" cy="789749"/>
        </a:xfrm>
        <a:prstGeom prst="roundRect">
          <a:avLst/>
        </a:prstGeom>
        <a:gradFill rotWithShape="0">
          <a:gsLst>
            <a:gs pos="0">
              <a:schemeClr val="accent3">
                <a:hueOff val="2812566"/>
                <a:satOff val="-4220"/>
                <a:lumOff val="-686"/>
                <a:alphaOff val="0"/>
                <a:shade val="51000"/>
                <a:satMod val="130000"/>
              </a:schemeClr>
            </a:gs>
            <a:gs pos="80000">
              <a:schemeClr val="accent3">
                <a:hueOff val="2812566"/>
                <a:satOff val="-4220"/>
                <a:lumOff val="-686"/>
                <a:alphaOff val="0"/>
                <a:shade val="93000"/>
                <a:satMod val="130000"/>
              </a:schemeClr>
            </a:gs>
            <a:gs pos="100000">
              <a:schemeClr val="accent3">
                <a:hueOff val="2812566"/>
                <a:satOff val="-4220"/>
                <a:lumOff val="-686"/>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711200">
            <a:lnSpc>
              <a:spcPct val="90000"/>
            </a:lnSpc>
            <a:spcBef>
              <a:spcPct val="0"/>
            </a:spcBef>
            <a:spcAft>
              <a:spcPct val="35000"/>
            </a:spcAft>
            <a:buNone/>
          </a:pPr>
          <a:r>
            <a:rPr lang="en-US" sz="1600" kern="1200" dirty="0"/>
            <a:t>Implement Contegra Auto Search into current ISLG portal</a:t>
          </a:r>
        </a:p>
      </dsp:txBody>
      <dsp:txXfrm>
        <a:off x="586656" y="1057084"/>
        <a:ext cx="7596355" cy="712645"/>
      </dsp:txXfrm>
    </dsp:sp>
    <dsp:sp modelId="{DCC1CD18-1FAC-3743-87D5-131A833CF9DD}">
      <dsp:nvSpPr>
        <dsp:cNvPr id="0" name=""/>
        <dsp:cNvSpPr/>
      </dsp:nvSpPr>
      <dsp:spPr>
        <a:xfrm>
          <a:off x="0" y="2607752"/>
          <a:ext cx="10972800" cy="226800"/>
        </a:xfrm>
        <a:prstGeom prst="rect">
          <a:avLst/>
        </a:prstGeom>
        <a:solidFill>
          <a:schemeClr val="lt1">
            <a:alpha val="90000"/>
            <a:hueOff val="0"/>
            <a:satOff val="0"/>
            <a:lumOff val="0"/>
            <a:alphaOff val="0"/>
          </a:schemeClr>
        </a:solidFill>
        <a:ln w="9525" cap="flat" cmpd="sng" algn="ctr">
          <a:solidFill>
            <a:schemeClr val="accent3">
              <a:hueOff val="5625132"/>
              <a:satOff val="-8440"/>
              <a:lumOff val="-1373"/>
              <a:alphaOff val="0"/>
            </a:schemeClr>
          </a:solidFill>
          <a:prstDash val="solid"/>
        </a:ln>
        <a:effectLst/>
      </dsp:spPr>
      <dsp:style>
        <a:lnRef idx="1">
          <a:scrgbClr r="0" g="0" b="0"/>
        </a:lnRef>
        <a:fillRef idx="1">
          <a:scrgbClr r="0" g="0" b="0"/>
        </a:fillRef>
        <a:effectRef idx="0">
          <a:scrgbClr r="0" g="0" b="0"/>
        </a:effectRef>
        <a:fontRef idx="minor"/>
      </dsp:style>
    </dsp:sp>
    <dsp:sp modelId="{495E0BE8-B65D-8646-A26A-5D633A2D15E3}">
      <dsp:nvSpPr>
        <dsp:cNvPr id="0" name=""/>
        <dsp:cNvSpPr/>
      </dsp:nvSpPr>
      <dsp:spPr>
        <a:xfrm>
          <a:off x="548104" y="1950842"/>
          <a:ext cx="7673459" cy="789749"/>
        </a:xfrm>
        <a:prstGeom prst="roundRect">
          <a:avLst/>
        </a:prstGeom>
        <a:gradFill flip="none" rotWithShape="1">
          <a:gsLst>
            <a:gs pos="99000">
              <a:srgbClr val="3D9A47"/>
            </a:gs>
            <a:gs pos="100000">
              <a:schemeClr val="accent3">
                <a:lumMod val="45000"/>
                <a:lumOff val="55000"/>
              </a:schemeClr>
            </a:gs>
            <a:gs pos="100000">
              <a:srgbClr val="00B050"/>
            </a:gs>
            <a:gs pos="100000">
              <a:schemeClr val="accent3">
                <a:lumMod val="30000"/>
                <a:lumOff val="70000"/>
              </a:schemeClr>
            </a:gs>
          </a:gsLst>
          <a:lin ang="5400000" scaled="1"/>
          <a:tileRect/>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711200">
            <a:lnSpc>
              <a:spcPct val="90000"/>
            </a:lnSpc>
            <a:spcBef>
              <a:spcPct val="0"/>
            </a:spcBef>
            <a:spcAft>
              <a:spcPct val="35000"/>
            </a:spcAft>
            <a:buNone/>
          </a:pPr>
          <a:r>
            <a:rPr lang="en-US" sz="1600" kern="1200" dirty="0"/>
            <a:t>Study Azure ML Studio and explore potential use for Text Mining, NLP and other features in the ISLG context	</a:t>
          </a:r>
        </a:p>
      </dsp:txBody>
      <dsp:txXfrm>
        <a:off x="586656" y="1989394"/>
        <a:ext cx="7596355" cy="712645"/>
      </dsp:txXfrm>
    </dsp:sp>
    <dsp:sp modelId="{5552C0AC-8DDE-504D-92D3-8201DF17C1B7}">
      <dsp:nvSpPr>
        <dsp:cNvPr id="0" name=""/>
        <dsp:cNvSpPr/>
      </dsp:nvSpPr>
      <dsp:spPr>
        <a:xfrm>
          <a:off x="0" y="3540062"/>
          <a:ext cx="10972800" cy="226800"/>
        </a:xfrm>
        <a:prstGeom prst="rect">
          <a:avLst/>
        </a:prstGeom>
        <a:solidFill>
          <a:schemeClr val="lt1">
            <a:alpha val="90000"/>
            <a:hueOff val="0"/>
            <a:satOff val="0"/>
            <a:lumOff val="0"/>
            <a:alphaOff val="0"/>
          </a:schemeClr>
        </a:solidFill>
        <a:ln w="9525" cap="flat" cmpd="sng" algn="ctr">
          <a:solidFill>
            <a:schemeClr val="accent3">
              <a:hueOff val="8437698"/>
              <a:satOff val="-12660"/>
              <a:lumOff val="-2059"/>
              <a:alphaOff val="0"/>
            </a:schemeClr>
          </a:solidFill>
          <a:prstDash val="solid"/>
        </a:ln>
        <a:effectLst/>
      </dsp:spPr>
      <dsp:style>
        <a:lnRef idx="1">
          <a:scrgbClr r="0" g="0" b="0"/>
        </a:lnRef>
        <a:fillRef idx="1">
          <a:scrgbClr r="0" g="0" b="0"/>
        </a:fillRef>
        <a:effectRef idx="0">
          <a:scrgbClr r="0" g="0" b="0"/>
        </a:effectRef>
        <a:fontRef idx="minor"/>
      </dsp:style>
    </dsp:sp>
    <dsp:sp modelId="{7F87EA09-ACF1-9645-80F2-61594CA14B36}">
      <dsp:nvSpPr>
        <dsp:cNvPr id="0" name=""/>
        <dsp:cNvSpPr/>
      </dsp:nvSpPr>
      <dsp:spPr>
        <a:xfrm>
          <a:off x="548104" y="2883152"/>
          <a:ext cx="7673459" cy="789749"/>
        </a:xfrm>
        <a:prstGeom prst="roundRect">
          <a:avLst/>
        </a:prstGeom>
        <a:gradFill rotWithShape="0">
          <a:gsLst>
            <a:gs pos="0">
              <a:schemeClr val="accent3">
                <a:hueOff val="8437698"/>
                <a:satOff val="-12660"/>
                <a:lumOff val="-2059"/>
                <a:alphaOff val="0"/>
                <a:shade val="51000"/>
                <a:satMod val="130000"/>
              </a:schemeClr>
            </a:gs>
            <a:gs pos="80000">
              <a:schemeClr val="accent3">
                <a:hueOff val="8437698"/>
                <a:satOff val="-12660"/>
                <a:lumOff val="-2059"/>
                <a:alphaOff val="0"/>
                <a:shade val="93000"/>
                <a:satMod val="130000"/>
              </a:schemeClr>
            </a:gs>
            <a:gs pos="100000">
              <a:schemeClr val="accent3">
                <a:hueOff val="8437698"/>
                <a:satOff val="-12660"/>
                <a:lumOff val="-2059"/>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711200">
            <a:lnSpc>
              <a:spcPct val="90000"/>
            </a:lnSpc>
            <a:spcBef>
              <a:spcPct val="0"/>
            </a:spcBef>
            <a:spcAft>
              <a:spcPct val="35000"/>
            </a:spcAft>
            <a:buNone/>
          </a:pPr>
          <a:r>
            <a:rPr lang="en-US" sz="1600" kern="1200" dirty="0"/>
            <a:t>Devise a solution for Search functionality in terms of Flexibility and Efficiency</a:t>
          </a:r>
        </a:p>
      </dsp:txBody>
      <dsp:txXfrm>
        <a:off x="586656" y="2921704"/>
        <a:ext cx="7596355" cy="712645"/>
      </dsp:txXfrm>
    </dsp:sp>
    <dsp:sp modelId="{C175C492-AFE2-AF4D-81B6-8D30F2E49A59}">
      <dsp:nvSpPr>
        <dsp:cNvPr id="0" name=""/>
        <dsp:cNvSpPr/>
      </dsp:nvSpPr>
      <dsp:spPr>
        <a:xfrm>
          <a:off x="0" y="4472371"/>
          <a:ext cx="10972800" cy="226800"/>
        </a:xfrm>
        <a:prstGeom prst="rect">
          <a:avLst/>
        </a:prstGeom>
        <a:solidFill>
          <a:schemeClr val="lt1">
            <a:alpha val="90000"/>
            <a:hueOff val="0"/>
            <a:satOff val="0"/>
            <a:lumOff val="0"/>
            <a:alphaOff val="0"/>
          </a:schemeClr>
        </a:solidFill>
        <a:ln w="9525" cap="flat" cmpd="sng" algn="ctr">
          <a:solidFill>
            <a:schemeClr val="accent3">
              <a:hueOff val="11250264"/>
              <a:satOff val="-16880"/>
              <a:lumOff val="-2745"/>
              <a:alphaOff val="0"/>
            </a:schemeClr>
          </a:solidFill>
          <a:prstDash val="solid"/>
        </a:ln>
        <a:effectLst/>
      </dsp:spPr>
      <dsp:style>
        <a:lnRef idx="1">
          <a:scrgbClr r="0" g="0" b="0"/>
        </a:lnRef>
        <a:fillRef idx="1">
          <a:scrgbClr r="0" g="0" b="0"/>
        </a:fillRef>
        <a:effectRef idx="0">
          <a:scrgbClr r="0" g="0" b="0"/>
        </a:effectRef>
        <a:fontRef idx="minor"/>
      </dsp:style>
    </dsp:sp>
    <dsp:sp modelId="{70AC0132-4CE1-A74A-99A6-BCAD8FFA13B0}">
      <dsp:nvSpPr>
        <dsp:cNvPr id="0" name=""/>
        <dsp:cNvSpPr/>
      </dsp:nvSpPr>
      <dsp:spPr>
        <a:xfrm>
          <a:off x="548104" y="3815462"/>
          <a:ext cx="7673459" cy="789749"/>
        </a:xfrm>
        <a:prstGeom prst="roundRect">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90322" tIns="0" rIns="290322" bIns="0" numCol="1" spcCol="1270" anchor="ctr" anchorCtr="0">
          <a:noAutofit/>
        </a:bodyPr>
        <a:lstStyle/>
        <a:p>
          <a:pPr marL="0" lvl="0" indent="0" algn="l" defTabSz="711200">
            <a:lnSpc>
              <a:spcPct val="90000"/>
            </a:lnSpc>
            <a:spcBef>
              <a:spcPct val="0"/>
            </a:spcBef>
            <a:spcAft>
              <a:spcPct val="35000"/>
            </a:spcAft>
            <a:buNone/>
          </a:pPr>
          <a:r>
            <a:rPr lang="en-GB" sz="1600" kern="1200" dirty="0"/>
            <a:t>Implement the Solution for demonstration</a:t>
          </a:r>
          <a:endParaRPr lang="en-US" sz="1600" kern="1200" dirty="0"/>
        </a:p>
      </dsp:txBody>
      <dsp:txXfrm>
        <a:off x="586656" y="3854014"/>
        <a:ext cx="7596355" cy="712645"/>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0F3933-FBFB-49C3-9339-E44CDDCAED24}" type="datetimeFigureOut">
              <a:rPr lang="en-US" smtClean="0"/>
              <a:t>6/5/2019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4952D1F-74BE-47E2-8221-43EF1141D7B3}" type="slidenum">
              <a:rPr lang="en-US" smtClean="0"/>
              <a:t>‹#›</a:t>
            </a:fld>
            <a:endParaRPr lang="en-US"/>
          </a:p>
        </p:txBody>
      </p:sp>
    </p:spTree>
    <p:extLst>
      <p:ext uri="{BB962C8B-B14F-4D97-AF65-F5344CB8AC3E}">
        <p14:creationId xmlns:p14="http://schemas.microsoft.com/office/powerpoint/2010/main" val="38544400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990A90-77F5-478D-B99C-F75B4F1A6BA3}" type="datetimeFigureOut">
              <a:rPr lang="en-GB" smtClean="0"/>
              <a:t>05/06/2019</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D42E8B-11B8-4204-9BAE-4F3781B3EC7A}" type="slidenum">
              <a:rPr lang="en-GB" smtClean="0"/>
              <a:t>‹#›</a:t>
            </a:fld>
            <a:endParaRPr lang="en-GB"/>
          </a:p>
        </p:txBody>
      </p:sp>
    </p:spTree>
    <p:extLst>
      <p:ext uri="{BB962C8B-B14F-4D97-AF65-F5344CB8AC3E}">
        <p14:creationId xmlns:p14="http://schemas.microsoft.com/office/powerpoint/2010/main" val="5709734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12192000" cy="3789040"/>
          </a:xfrm>
          <a:prstGeom prst="rect">
            <a:avLst/>
          </a:prstGeom>
          <a:solidFill>
            <a:srgbClr val="0092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1"/>
          <p:cNvSpPr>
            <a:spLocks noGrp="1"/>
          </p:cNvSpPr>
          <p:nvPr>
            <p:ph type="ctrTitle" hasCustomPrompt="1"/>
          </p:nvPr>
        </p:nvSpPr>
        <p:spPr>
          <a:xfrm>
            <a:off x="914400" y="2130428"/>
            <a:ext cx="10363200" cy="1470025"/>
          </a:xfrm>
        </p:spPr>
        <p:txBody>
          <a:bodyPr/>
          <a:lstStyle>
            <a:lvl1pPr algn="ctr">
              <a:defRPr>
                <a:solidFill>
                  <a:schemeClr val="bg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828800" y="4005064"/>
            <a:ext cx="8534400" cy="1752600"/>
          </a:xfrm>
        </p:spPr>
        <p:txBody>
          <a:bodyPr/>
          <a:lstStyle>
            <a:lvl1pPr marL="0" indent="0" algn="ctr">
              <a:buNone/>
              <a:defRPr>
                <a:solidFill>
                  <a:schemeClr val="tx1">
                    <a:tint val="75000"/>
                  </a:schemeClr>
                </a:solidFill>
                <a:latin typeface="Calibri Light"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grpSp>
        <p:nvGrpSpPr>
          <p:cNvPr id="8" name="Group 7"/>
          <p:cNvGrpSpPr/>
          <p:nvPr userDrawn="1"/>
        </p:nvGrpSpPr>
        <p:grpSpPr>
          <a:xfrm>
            <a:off x="0" y="3593230"/>
            <a:ext cx="12192000" cy="328465"/>
            <a:chOff x="76200" y="76199"/>
            <a:chExt cx="8991600" cy="402332"/>
          </a:xfrm>
        </p:grpSpPr>
        <p:sp>
          <p:nvSpPr>
            <p:cNvPr id="9" name="Rectangle 8"/>
            <p:cNvSpPr/>
            <p:nvPr userDrawn="1"/>
          </p:nvSpPr>
          <p:spPr>
            <a:xfrm>
              <a:off x="76200" y="76199"/>
              <a:ext cx="2997200" cy="402332"/>
            </a:xfrm>
            <a:prstGeom prst="rect">
              <a:avLst/>
            </a:prstGeom>
            <a:solidFill>
              <a:srgbClr val="5A9B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1800" u="sng" dirty="0"/>
            </a:p>
          </p:txBody>
        </p:sp>
        <p:sp>
          <p:nvSpPr>
            <p:cNvPr id="10" name="Rectangle 9"/>
            <p:cNvSpPr/>
            <p:nvPr userDrawn="1"/>
          </p:nvSpPr>
          <p:spPr>
            <a:xfrm>
              <a:off x="3073400" y="76199"/>
              <a:ext cx="2997200" cy="402326"/>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1800" u="sng" dirty="0"/>
            </a:p>
          </p:txBody>
        </p:sp>
        <p:sp>
          <p:nvSpPr>
            <p:cNvPr id="12" name="Rectangle 11"/>
            <p:cNvSpPr/>
            <p:nvPr userDrawn="1"/>
          </p:nvSpPr>
          <p:spPr>
            <a:xfrm>
              <a:off x="6070600" y="76199"/>
              <a:ext cx="2997200" cy="402332"/>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1800" u="sng" dirty="0"/>
            </a:p>
          </p:txBody>
        </p:sp>
      </p:gr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718054" y="65518"/>
            <a:ext cx="3290291" cy="1333509"/>
          </a:xfrm>
          <a:prstGeom prst="rect">
            <a:avLst/>
          </a:prstGeom>
        </p:spPr>
      </p:pic>
    </p:spTree>
    <p:extLst>
      <p:ext uri="{BB962C8B-B14F-4D97-AF65-F5344CB8AC3E}">
        <p14:creationId xmlns:p14="http://schemas.microsoft.com/office/powerpoint/2010/main" val="3230028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6" name="Rectangle 5"/>
          <p:cNvSpPr/>
          <p:nvPr userDrawn="1"/>
        </p:nvSpPr>
        <p:spPr>
          <a:xfrm>
            <a:off x="0" y="0"/>
            <a:ext cx="12192000" cy="1124744"/>
          </a:xfrm>
          <a:prstGeom prst="rect">
            <a:avLst/>
          </a:prstGeom>
          <a:solidFill>
            <a:srgbClr val="0092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solidFill>
                <a:srgbClr val="009246"/>
              </a:solidFill>
            </a:endParaRPr>
          </a:p>
        </p:txBody>
      </p:sp>
      <p:sp>
        <p:nvSpPr>
          <p:cNvPr id="2" name="Title 1"/>
          <p:cNvSpPr>
            <a:spLocks noGrp="1"/>
          </p:cNvSpPr>
          <p:nvPr>
            <p:ph type="title" hasCustomPrompt="1"/>
          </p:nvPr>
        </p:nvSpPr>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idx="1" hasCustomPrompt="1"/>
          </p:nvPr>
        </p:nvSpPr>
        <p:spPr/>
        <p:txBody>
          <a:bodyPr/>
          <a:lstStyle>
            <a:lvl1pPr>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11"/>
          </p:nvPr>
        </p:nvSpPr>
        <p:spPr>
          <a:xfrm>
            <a:off x="8283872" y="6448251"/>
            <a:ext cx="3860800" cy="365125"/>
          </a:xfrm>
        </p:spPr>
        <p:txBody>
          <a:bodyPr/>
          <a:lstStyle/>
          <a:p>
            <a:r>
              <a:rPr lang="en-US" dirty="0"/>
              <a:t>Strictly for internal circulation only.</a:t>
            </a:r>
            <a:endParaRPr lang="en-GB" dirty="0"/>
          </a:p>
        </p:txBody>
      </p:sp>
      <p:grpSp>
        <p:nvGrpSpPr>
          <p:cNvPr id="7" name="Group 6"/>
          <p:cNvGrpSpPr/>
          <p:nvPr userDrawn="1"/>
        </p:nvGrpSpPr>
        <p:grpSpPr>
          <a:xfrm>
            <a:off x="0" y="1124748"/>
            <a:ext cx="12192000" cy="164227"/>
            <a:chOff x="76200" y="76199"/>
            <a:chExt cx="8991600" cy="402332"/>
          </a:xfrm>
        </p:grpSpPr>
        <p:sp>
          <p:nvSpPr>
            <p:cNvPr id="8" name="Rectangle 7"/>
            <p:cNvSpPr/>
            <p:nvPr userDrawn="1"/>
          </p:nvSpPr>
          <p:spPr>
            <a:xfrm>
              <a:off x="76200" y="76199"/>
              <a:ext cx="2997200" cy="402332"/>
            </a:xfrm>
            <a:prstGeom prst="rect">
              <a:avLst/>
            </a:prstGeom>
            <a:solidFill>
              <a:srgbClr val="5A9B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1800" u="sng" dirty="0"/>
            </a:p>
          </p:txBody>
        </p:sp>
        <p:sp>
          <p:nvSpPr>
            <p:cNvPr id="9" name="Rectangle 8"/>
            <p:cNvSpPr/>
            <p:nvPr userDrawn="1"/>
          </p:nvSpPr>
          <p:spPr>
            <a:xfrm>
              <a:off x="3073400" y="76199"/>
              <a:ext cx="2997200" cy="402326"/>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1800" u="sng" dirty="0"/>
            </a:p>
          </p:txBody>
        </p:sp>
        <p:sp>
          <p:nvSpPr>
            <p:cNvPr id="10" name="Rectangle 9"/>
            <p:cNvSpPr/>
            <p:nvPr userDrawn="1"/>
          </p:nvSpPr>
          <p:spPr>
            <a:xfrm>
              <a:off x="6070600" y="76199"/>
              <a:ext cx="2997200" cy="402332"/>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1800" u="sng" dirty="0"/>
            </a:p>
          </p:txBody>
        </p:sp>
      </p:grpSp>
    </p:spTree>
    <p:extLst>
      <p:ext uri="{BB962C8B-B14F-4D97-AF65-F5344CB8AC3E}">
        <p14:creationId xmlns:p14="http://schemas.microsoft.com/office/powerpoint/2010/main" val="2003868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hasCustomPrompt="1"/>
          </p:nvPr>
        </p:nvSpPr>
        <p:spPr>
          <a:xfrm>
            <a:off x="963084" y="2906713"/>
            <a:ext cx="10363200" cy="1500187"/>
          </a:xfrm>
        </p:spPr>
        <p:txBody>
          <a:bodyPr anchor="b">
            <a:noAutofit/>
          </a:bodyPr>
          <a:lstStyle>
            <a:lvl1pPr marL="0" indent="0">
              <a:buNone/>
              <a:defRPr sz="5400">
                <a:solidFill>
                  <a:srgbClr val="009246"/>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5" name="Footer Placeholder 4"/>
          <p:cNvSpPr>
            <a:spLocks noGrp="1"/>
          </p:cNvSpPr>
          <p:nvPr>
            <p:ph type="ftr" sz="quarter" idx="11"/>
          </p:nvPr>
        </p:nvSpPr>
        <p:spPr/>
        <p:txBody>
          <a:bodyPr/>
          <a:lstStyle/>
          <a:p>
            <a:r>
              <a:rPr lang="en-US"/>
              <a:t>Strictly for internal circulation only.</a:t>
            </a:r>
            <a:endParaRPr lang="en-GB"/>
          </a:p>
        </p:txBody>
      </p:sp>
    </p:spTree>
    <p:extLst>
      <p:ext uri="{BB962C8B-B14F-4D97-AF65-F5344CB8AC3E}">
        <p14:creationId xmlns:p14="http://schemas.microsoft.com/office/powerpoint/2010/main" val="1527156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7" name="Rectangle 6"/>
          <p:cNvSpPr/>
          <p:nvPr userDrawn="1"/>
        </p:nvSpPr>
        <p:spPr>
          <a:xfrm>
            <a:off x="0" y="0"/>
            <a:ext cx="12192000" cy="1124744"/>
          </a:xfrm>
          <a:prstGeom prst="rect">
            <a:avLst/>
          </a:prstGeom>
          <a:solidFill>
            <a:srgbClr val="0092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solidFill>
                <a:srgbClr val="009246"/>
              </a:solidFill>
            </a:endParaRPr>
          </a:p>
        </p:txBody>
      </p:sp>
      <p:sp>
        <p:nvSpPr>
          <p:cNvPr id="2" name="Title 1"/>
          <p:cNvSpPr>
            <a:spLocks noGrp="1"/>
          </p:cNvSpPr>
          <p:nvPr>
            <p:ph type="title" hasCustomPrompt="1"/>
          </p:nvPr>
        </p:nvSpPr>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11"/>
          </p:nvPr>
        </p:nvSpPr>
        <p:spPr/>
        <p:txBody>
          <a:bodyPr/>
          <a:lstStyle/>
          <a:p>
            <a:r>
              <a:rPr lang="en-US"/>
              <a:t>Strictly for internal circulation only.</a:t>
            </a:r>
            <a:endParaRPr lang="en-GB"/>
          </a:p>
        </p:txBody>
      </p:sp>
      <p:grpSp>
        <p:nvGrpSpPr>
          <p:cNvPr id="8" name="Group 7"/>
          <p:cNvGrpSpPr/>
          <p:nvPr userDrawn="1"/>
        </p:nvGrpSpPr>
        <p:grpSpPr>
          <a:xfrm>
            <a:off x="0" y="1124748"/>
            <a:ext cx="12192000" cy="164227"/>
            <a:chOff x="76200" y="76199"/>
            <a:chExt cx="8991600" cy="402332"/>
          </a:xfrm>
        </p:grpSpPr>
        <p:sp>
          <p:nvSpPr>
            <p:cNvPr id="9" name="Rectangle 8"/>
            <p:cNvSpPr/>
            <p:nvPr userDrawn="1"/>
          </p:nvSpPr>
          <p:spPr>
            <a:xfrm>
              <a:off x="76200" y="76199"/>
              <a:ext cx="2997200" cy="402332"/>
            </a:xfrm>
            <a:prstGeom prst="rect">
              <a:avLst/>
            </a:prstGeom>
            <a:solidFill>
              <a:srgbClr val="5A9B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1800" u="sng" dirty="0"/>
            </a:p>
          </p:txBody>
        </p:sp>
        <p:sp>
          <p:nvSpPr>
            <p:cNvPr id="10" name="Rectangle 9"/>
            <p:cNvSpPr/>
            <p:nvPr userDrawn="1"/>
          </p:nvSpPr>
          <p:spPr>
            <a:xfrm>
              <a:off x="3073400" y="76199"/>
              <a:ext cx="2997200" cy="402326"/>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1800" u="sng" dirty="0"/>
            </a:p>
          </p:txBody>
        </p:sp>
        <p:sp>
          <p:nvSpPr>
            <p:cNvPr id="11" name="Rectangle 10"/>
            <p:cNvSpPr/>
            <p:nvPr userDrawn="1"/>
          </p:nvSpPr>
          <p:spPr>
            <a:xfrm>
              <a:off x="6070600" y="76199"/>
              <a:ext cx="2997200" cy="402332"/>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1800" u="sng" dirty="0"/>
            </a:p>
          </p:txBody>
        </p:sp>
      </p:grpSp>
    </p:spTree>
    <p:extLst>
      <p:ext uri="{BB962C8B-B14F-4D97-AF65-F5344CB8AC3E}">
        <p14:creationId xmlns:p14="http://schemas.microsoft.com/office/powerpoint/2010/main" val="2919320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Rectangle 8"/>
          <p:cNvSpPr/>
          <p:nvPr userDrawn="1"/>
        </p:nvSpPr>
        <p:spPr>
          <a:xfrm>
            <a:off x="0" y="0"/>
            <a:ext cx="12192000" cy="1124744"/>
          </a:xfrm>
          <a:prstGeom prst="rect">
            <a:avLst/>
          </a:prstGeom>
          <a:solidFill>
            <a:srgbClr val="0092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solidFill>
                <a:srgbClr val="009246"/>
              </a:solidFill>
            </a:endParaRPr>
          </a:p>
        </p:txBody>
      </p:sp>
      <p:sp>
        <p:nvSpPr>
          <p:cNvPr id="2" name="Title 1"/>
          <p:cNvSpPr>
            <a:spLocks noGrp="1"/>
          </p:cNvSpPr>
          <p:nvPr>
            <p:ph type="title" hasCustomPrompt="1"/>
          </p:nvPr>
        </p:nvSpPr>
        <p:spPr/>
        <p:txBody>
          <a:bodyPr/>
          <a:lstStyle>
            <a:lvl1pPr>
              <a:defRPr>
                <a:solidFill>
                  <a:schemeClr val="bg1"/>
                </a:solidFill>
              </a:defRPr>
            </a:lvl1pPr>
          </a:lstStyle>
          <a:p>
            <a:r>
              <a:rPr lang="en-US" dirty="0"/>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0">
                <a:latin typeface="Calibri Ligh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0">
                <a:latin typeface="Calibri Light"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Footer Placeholder 7"/>
          <p:cNvSpPr>
            <a:spLocks noGrp="1"/>
          </p:cNvSpPr>
          <p:nvPr>
            <p:ph type="ftr" sz="quarter" idx="11"/>
          </p:nvPr>
        </p:nvSpPr>
        <p:spPr/>
        <p:txBody>
          <a:bodyPr/>
          <a:lstStyle/>
          <a:p>
            <a:r>
              <a:rPr lang="en-US"/>
              <a:t>Strictly for internal circulation only.</a:t>
            </a:r>
            <a:endParaRPr lang="en-GB"/>
          </a:p>
        </p:txBody>
      </p:sp>
      <p:grpSp>
        <p:nvGrpSpPr>
          <p:cNvPr id="10" name="Group 9"/>
          <p:cNvGrpSpPr/>
          <p:nvPr userDrawn="1"/>
        </p:nvGrpSpPr>
        <p:grpSpPr>
          <a:xfrm>
            <a:off x="0" y="1124748"/>
            <a:ext cx="12192000" cy="164227"/>
            <a:chOff x="76200" y="76199"/>
            <a:chExt cx="8991600" cy="402332"/>
          </a:xfrm>
        </p:grpSpPr>
        <p:sp>
          <p:nvSpPr>
            <p:cNvPr id="11" name="Rectangle 10"/>
            <p:cNvSpPr/>
            <p:nvPr userDrawn="1"/>
          </p:nvSpPr>
          <p:spPr>
            <a:xfrm>
              <a:off x="76200" y="76199"/>
              <a:ext cx="2997200" cy="402332"/>
            </a:xfrm>
            <a:prstGeom prst="rect">
              <a:avLst/>
            </a:prstGeom>
            <a:solidFill>
              <a:srgbClr val="5A9B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1800" u="sng" dirty="0"/>
            </a:p>
          </p:txBody>
        </p:sp>
        <p:sp>
          <p:nvSpPr>
            <p:cNvPr id="12" name="Rectangle 11"/>
            <p:cNvSpPr/>
            <p:nvPr userDrawn="1"/>
          </p:nvSpPr>
          <p:spPr>
            <a:xfrm>
              <a:off x="3073400" y="76199"/>
              <a:ext cx="2997200" cy="402326"/>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1800" u="sng" dirty="0"/>
            </a:p>
          </p:txBody>
        </p:sp>
        <p:sp>
          <p:nvSpPr>
            <p:cNvPr id="13" name="Rectangle 12"/>
            <p:cNvSpPr/>
            <p:nvPr userDrawn="1"/>
          </p:nvSpPr>
          <p:spPr>
            <a:xfrm>
              <a:off x="6070600" y="76199"/>
              <a:ext cx="2997200" cy="402332"/>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1800" u="sng" dirty="0"/>
            </a:p>
          </p:txBody>
        </p:sp>
      </p:grpSp>
    </p:spTree>
    <p:extLst>
      <p:ext uri="{BB962C8B-B14F-4D97-AF65-F5344CB8AC3E}">
        <p14:creationId xmlns:p14="http://schemas.microsoft.com/office/powerpoint/2010/main" val="244096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 name="Rectangle 4"/>
          <p:cNvSpPr/>
          <p:nvPr userDrawn="1"/>
        </p:nvSpPr>
        <p:spPr>
          <a:xfrm>
            <a:off x="0" y="0"/>
            <a:ext cx="12192000" cy="1124744"/>
          </a:xfrm>
          <a:prstGeom prst="rect">
            <a:avLst/>
          </a:prstGeom>
          <a:solidFill>
            <a:srgbClr val="0092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solidFill>
                <a:srgbClr val="009246"/>
              </a:solidFill>
            </a:endParaRPr>
          </a:p>
        </p:txBody>
      </p:sp>
      <p:sp>
        <p:nvSpPr>
          <p:cNvPr id="2" name="Title 1"/>
          <p:cNvSpPr>
            <a:spLocks noGrp="1"/>
          </p:cNvSpPr>
          <p:nvPr>
            <p:ph type="title" hasCustomPrompt="1"/>
          </p:nvPr>
        </p:nvSpPr>
        <p:spPr/>
        <p:txBody>
          <a:bodyPr/>
          <a:lstStyle>
            <a:lvl1pPr>
              <a:defRPr>
                <a:solidFill>
                  <a:schemeClr val="bg1"/>
                </a:solidFill>
              </a:defRPr>
            </a:lvl1pPr>
          </a:lstStyle>
          <a:p>
            <a:r>
              <a:rPr lang="en-US" dirty="0"/>
              <a:t>CLICK TO EDIT MASTER TITLE STYLE</a:t>
            </a:r>
            <a:endParaRPr lang="en-GB" dirty="0"/>
          </a:p>
        </p:txBody>
      </p:sp>
      <p:sp>
        <p:nvSpPr>
          <p:cNvPr id="4" name="Footer Placeholder 3"/>
          <p:cNvSpPr>
            <a:spLocks noGrp="1"/>
          </p:cNvSpPr>
          <p:nvPr>
            <p:ph type="ftr" sz="quarter" idx="11"/>
          </p:nvPr>
        </p:nvSpPr>
        <p:spPr/>
        <p:txBody>
          <a:bodyPr/>
          <a:lstStyle/>
          <a:p>
            <a:r>
              <a:rPr lang="en-US"/>
              <a:t>Strictly for internal circulation only.</a:t>
            </a:r>
            <a:endParaRPr lang="en-GB"/>
          </a:p>
        </p:txBody>
      </p:sp>
      <p:grpSp>
        <p:nvGrpSpPr>
          <p:cNvPr id="6" name="Group 5"/>
          <p:cNvGrpSpPr/>
          <p:nvPr userDrawn="1"/>
        </p:nvGrpSpPr>
        <p:grpSpPr>
          <a:xfrm>
            <a:off x="0" y="1124748"/>
            <a:ext cx="12192000" cy="164227"/>
            <a:chOff x="76200" y="76199"/>
            <a:chExt cx="8991600" cy="402332"/>
          </a:xfrm>
        </p:grpSpPr>
        <p:sp>
          <p:nvSpPr>
            <p:cNvPr id="7" name="Rectangle 6"/>
            <p:cNvSpPr/>
            <p:nvPr userDrawn="1"/>
          </p:nvSpPr>
          <p:spPr>
            <a:xfrm>
              <a:off x="76200" y="76199"/>
              <a:ext cx="2997200" cy="402332"/>
            </a:xfrm>
            <a:prstGeom prst="rect">
              <a:avLst/>
            </a:prstGeom>
            <a:solidFill>
              <a:srgbClr val="5A9B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1800" u="sng" dirty="0"/>
            </a:p>
          </p:txBody>
        </p:sp>
        <p:sp>
          <p:nvSpPr>
            <p:cNvPr id="8" name="Rectangle 7"/>
            <p:cNvSpPr/>
            <p:nvPr userDrawn="1"/>
          </p:nvSpPr>
          <p:spPr>
            <a:xfrm>
              <a:off x="3073400" y="76199"/>
              <a:ext cx="2997200" cy="402326"/>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1800" u="sng" dirty="0"/>
            </a:p>
          </p:txBody>
        </p:sp>
        <p:sp>
          <p:nvSpPr>
            <p:cNvPr id="9" name="Rectangle 8"/>
            <p:cNvSpPr/>
            <p:nvPr userDrawn="1"/>
          </p:nvSpPr>
          <p:spPr>
            <a:xfrm>
              <a:off x="6070600" y="76199"/>
              <a:ext cx="2997200" cy="402332"/>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1800" u="sng" dirty="0"/>
            </a:p>
          </p:txBody>
        </p:sp>
      </p:grpSp>
    </p:spTree>
    <p:extLst>
      <p:ext uri="{BB962C8B-B14F-4D97-AF65-F5344CB8AC3E}">
        <p14:creationId xmlns:p14="http://schemas.microsoft.com/office/powerpoint/2010/main" val="1891179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a:t>Strictly for internal circulation only.</a:t>
            </a:r>
            <a:endParaRPr lang="en-GB"/>
          </a:p>
        </p:txBody>
      </p:sp>
    </p:spTree>
    <p:extLst>
      <p:ext uri="{BB962C8B-B14F-4D97-AF65-F5344CB8AC3E}">
        <p14:creationId xmlns:p14="http://schemas.microsoft.com/office/powerpoint/2010/main" val="676569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Rectangle 10"/>
          <p:cNvSpPr/>
          <p:nvPr/>
        </p:nvSpPr>
        <p:spPr>
          <a:xfrm>
            <a:off x="0" y="6378974"/>
            <a:ext cx="12192000" cy="481013"/>
          </a:xfrm>
          <a:prstGeom prst="rect">
            <a:avLst/>
          </a:prstGeom>
          <a:solidFill>
            <a:srgbClr val="0092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Placeholder 1"/>
          <p:cNvSpPr>
            <a:spLocks noGrp="1"/>
          </p:cNvSpPr>
          <p:nvPr>
            <p:ph type="title"/>
          </p:nvPr>
        </p:nvSpPr>
        <p:spPr>
          <a:xfrm>
            <a:off x="609600" y="-27384"/>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3"/>
          </p:nvPr>
        </p:nvSpPr>
        <p:spPr>
          <a:xfrm>
            <a:off x="8283872" y="6466039"/>
            <a:ext cx="3860800" cy="365125"/>
          </a:xfrm>
          <a:prstGeom prst="rect">
            <a:avLst/>
          </a:prstGeom>
        </p:spPr>
        <p:txBody>
          <a:bodyPr vert="horz" lIns="91440" tIns="45720" rIns="91440" bIns="45720" rtlCol="0" anchor="ctr"/>
          <a:lstStyle>
            <a:lvl1pPr algn="ctr">
              <a:defRPr sz="1100" i="0">
                <a:solidFill>
                  <a:schemeClr val="tx1"/>
                </a:solidFill>
                <a:latin typeface="Calibri Light" pitchFamily="34" charset="0"/>
              </a:defRPr>
            </a:lvl1pPr>
          </a:lstStyle>
          <a:p>
            <a:pPr algn="r"/>
            <a:r>
              <a:rPr lang="en-US" dirty="0"/>
              <a:t>Strictly for internal circulation and use only.</a:t>
            </a:r>
            <a:endParaRPr lang="en-GB" dirty="0"/>
          </a:p>
        </p:txBody>
      </p:sp>
      <p:pic>
        <p:nvPicPr>
          <p:cNvPr id="7" name="Picture 6"/>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609600" y="6413750"/>
            <a:ext cx="986035" cy="399626"/>
          </a:xfrm>
          <a:prstGeom prst="rect">
            <a:avLst/>
          </a:prstGeom>
        </p:spPr>
      </p:pic>
    </p:spTree>
    <p:extLst>
      <p:ext uri="{BB962C8B-B14F-4D97-AF65-F5344CB8AC3E}">
        <p14:creationId xmlns:p14="http://schemas.microsoft.com/office/powerpoint/2010/main" val="116271915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Lst>
  <p:hf sldNum="0" hdr="0" ftr="0" dt="0"/>
  <p:txStyles>
    <p:titleStyle>
      <a:lvl1pPr algn="l" defTabSz="914400" rtl="0" eaLnBrk="1" latinLnBrk="0" hangingPunct="1">
        <a:spcBef>
          <a:spcPct val="0"/>
        </a:spcBef>
        <a:buNone/>
        <a:defRPr sz="44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a:t>Advanced Search for ISLG Portal </a:t>
            </a:r>
            <a:br>
              <a:rPr lang="en-IN" dirty="0"/>
            </a:br>
            <a:r>
              <a:rPr lang="en-IN" dirty="0"/>
              <a:t>using ML and Elastic Search</a:t>
            </a:r>
          </a:p>
        </p:txBody>
      </p:sp>
      <p:sp>
        <p:nvSpPr>
          <p:cNvPr id="3" name="Subtitle 2"/>
          <p:cNvSpPr>
            <a:spLocks noGrp="1"/>
          </p:cNvSpPr>
          <p:nvPr>
            <p:ph type="subTitle" idx="1"/>
          </p:nvPr>
        </p:nvSpPr>
        <p:spPr/>
        <p:txBody>
          <a:bodyPr/>
          <a:lstStyle/>
          <a:p>
            <a:endParaRPr lang="en-IN" b="1" i="1" dirty="0"/>
          </a:p>
          <a:p>
            <a:r>
              <a:rPr lang="en-IN" b="1" i="1" dirty="0"/>
              <a:t>Dhrumil Shah </a:t>
            </a:r>
          </a:p>
          <a:p>
            <a:r>
              <a:rPr lang="en-IN" sz="1200" b="1" i="1" dirty="0"/>
              <a:t>(Project Lead)</a:t>
            </a:r>
            <a:endParaRPr lang="en-IN" sz="1200" i="1" dirty="0"/>
          </a:p>
        </p:txBody>
      </p:sp>
    </p:spTree>
    <p:extLst>
      <p:ext uri="{BB962C8B-B14F-4D97-AF65-F5344CB8AC3E}">
        <p14:creationId xmlns:p14="http://schemas.microsoft.com/office/powerpoint/2010/main" val="4026192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Online </a:t>
            </a:r>
            <a:r>
              <a:rPr lang="en-IN" dirty="0" err="1"/>
              <a:t>Architeture</a:t>
            </a:r>
            <a:endParaRPr lang="en-IN"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60565" y="1600200"/>
            <a:ext cx="5470869" cy="4525963"/>
          </a:xfrm>
          <a:prstGeom prst="rect">
            <a:avLst/>
          </a:prstGeom>
        </p:spPr>
      </p:pic>
    </p:spTree>
    <p:extLst>
      <p:ext uri="{BB962C8B-B14F-4D97-AF65-F5344CB8AC3E}">
        <p14:creationId xmlns:p14="http://schemas.microsoft.com/office/powerpoint/2010/main" val="1780477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Offline Solution</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75720" y="1364703"/>
            <a:ext cx="4176464" cy="4996961"/>
          </a:xfrm>
          <a:prstGeom prst="rect">
            <a:avLst/>
          </a:prstGeom>
        </p:spPr>
      </p:pic>
    </p:spTree>
    <p:extLst>
      <p:ext uri="{BB962C8B-B14F-4D97-AF65-F5344CB8AC3E}">
        <p14:creationId xmlns:p14="http://schemas.microsoft.com/office/powerpoint/2010/main" val="3787636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Progress after our last call	</a:t>
            </a:r>
          </a:p>
        </p:txBody>
      </p:sp>
      <p:sp>
        <p:nvSpPr>
          <p:cNvPr id="3" name="Content Placeholder 2"/>
          <p:cNvSpPr>
            <a:spLocks noGrp="1"/>
          </p:cNvSpPr>
          <p:nvPr>
            <p:ph idx="1"/>
          </p:nvPr>
        </p:nvSpPr>
        <p:spPr/>
        <p:txBody>
          <a:bodyPr>
            <a:normAutofit fontScale="92500" lnSpcReduction="10000"/>
          </a:bodyPr>
          <a:lstStyle/>
          <a:p>
            <a:r>
              <a:rPr lang="en-IN" dirty="0"/>
              <a:t>Designed the Architecture for the Solution</a:t>
            </a:r>
          </a:p>
          <a:p>
            <a:r>
              <a:rPr lang="en-IN" dirty="0"/>
              <a:t>We have manually extracted text from 4000+ PDFs and imported into the Azure ML Studio, verified the output from the Elastic Search in terms of Response times, Reliability, Quality of the Suggestion and Accuracy.</a:t>
            </a:r>
          </a:p>
          <a:p>
            <a:r>
              <a:rPr lang="en-IN" dirty="0"/>
              <a:t>We have tried to automate the manual process of the import data into Elastic using “Logstash” but then decided to discard this approach due to certain technical limitations</a:t>
            </a:r>
          </a:p>
          <a:p>
            <a:r>
              <a:rPr lang="en-IN" dirty="0"/>
              <a:t>Currently we are implementing the Azure function which lists the items on Azure blob storage and automatically import data </a:t>
            </a:r>
          </a:p>
        </p:txBody>
      </p:sp>
    </p:spTree>
    <p:extLst>
      <p:ext uri="{BB962C8B-B14F-4D97-AF65-F5344CB8AC3E}">
        <p14:creationId xmlns:p14="http://schemas.microsoft.com/office/powerpoint/2010/main" val="1374654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Some screen shots of the Search prototype	</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72922" y="1600200"/>
            <a:ext cx="8046156" cy="4525963"/>
          </a:xfrm>
        </p:spPr>
      </p:pic>
    </p:spTree>
    <p:extLst>
      <p:ext uri="{BB962C8B-B14F-4D97-AF65-F5344CB8AC3E}">
        <p14:creationId xmlns:p14="http://schemas.microsoft.com/office/powerpoint/2010/main" val="2992375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72922" y="1600200"/>
            <a:ext cx="8046156" cy="4525963"/>
          </a:xfrm>
        </p:spPr>
      </p:pic>
      <p:sp>
        <p:nvSpPr>
          <p:cNvPr id="7" name="Title 1">
            <a:extLst>
              <a:ext uri="{FF2B5EF4-FFF2-40B4-BE49-F238E27FC236}">
                <a16:creationId xmlns:a16="http://schemas.microsoft.com/office/drawing/2014/main" id="{5F69FB1B-BB3B-49F6-897F-9BB341AEFA0F}"/>
              </a:ext>
            </a:extLst>
          </p:cNvPr>
          <p:cNvSpPr txBox="1">
            <a:spLocks/>
          </p:cNvSpPr>
          <p:nvPr/>
        </p:nvSpPr>
        <p:spPr>
          <a:xfrm>
            <a:off x="609600" y="-99392"/>
            <a:ext cx="10972800" cy="11430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400" kern="1200">
                <a:solidFill>
                  <a:schemeClr val="bg1"/>
                </a:solidFill>
                <a:latin typeface="+mj-lt"/>
                <a:ea typeface="+mj-ea"/>
                <a:cs typeface="+mj-cs"/>
              </a:defRPr>
            </a:lvl1pPr>
          </a:lstStyle>
          <a:p>
            <a:r>
              <a:rPr lang="en-IN" dirty="0"/>
              <a:t>Some screen shots of the Search prototype	</a:t>
            </a:r>
          </a:p>
        </p:txBody>
      </p:sp>
    </p:spTree>
    <p:extLst>
      <p:ext uri="{BB962C8B-B14F-4D97-AF65-F5344CB8AC3E}">
        <p14:creationId xmlns:p14="http://schemas.microsoft.com/office/powerpoint/2010/main" val="17406047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Some screen shots of the Search prototype 	</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72922" y="1600200"/>
            <a:ext cx="8046156" cy="4525963"/>
          </a:xfrm>
        </p:spPr>
      </p:pic>
    </p:spTree>
    <p:extLst>
      <p:ext uri="{BB962C8B-B14F-4D97-AF65-F5344CB8AC3E}">
        <p14:creationId xmlns:p14="http://schemas.microsoft.com/office/powerpoint/2010/main" val="3240869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Next deliverable</a:t>
            </a:r>
          </a:p>
        </p:txBody>
      </p:sp>
      <p:sp>
        <p:nvSpPr>
          <p:cNvPr id="3" name="Content Placeholder 2"/>
          <p:cNvSpPr>
            <a:spLocks noGrp="1"/>
          </p:cNvSpPr>
          <p:nvPr>
            <p:ph idx="1"/>
          </p:nvPr>
        </p:nvSpPr>
        <p:spPr/>
        <p:txBody>
          <a:bodyPr>
            <a:normAutofit lnSpcReduction="10000"/>
          </a:bodyPr>
          <a:lstStyle/>
          <a:p>
            <a:r>
              <a:rPr lang="en-IN" dirty="0"/>
              <a:t>We will create a Demo application which can be accessed by Tologix team to test, review and provide feedback. We will use about 30 PDF files and provide you the extracted Keywords and Phrases list in an Excel sheet. This will help you to conduct comprehensive Search tests and compare the search results for relevance, accuracy, etc.</a:t>
            </a:r>
          </a:p>
          <a:p>
            <a:r>
              <a:rPr lang="en-IN" dirty="0"/>
              <a:t>Meanwhile we will commence working to automate all manual activities</a:t>
            </a:r>
          </a:p>
          <a:p>
            <a:r>
              <a:rPr lang="en-IN" dirty="0"/>
              <a:t>Once done we will deploy a fresh demo on Azure Cloud</a:t>
            </a:r>
          </a:p>
        </p:txBody>
      </p:sp>
    </p:spTree>
    <p:extLst>
      <p:ext uri="{BB962C8B-B14F-4D97-AF65-F5344CB8AC3E}">
        <p14:creationId xmlns:p14="http://schemas.microsoft.com/office/powerpoint/2010/main" val="8846868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384"/>
            <a:ext cx="10972800" cy="1143000"/>
          </a:xfrm>
        </p:spPr>
        <p:txBody>
          <a:bodyPr/>
          <a:lstStyle/>
          <a:p>
            <a:r>
              <a:rPr lang="en-US" dirty="0"/>
              <a:t>Potential next steps</a:t>
            </a:r>
          </a:p>
        </p:txBody>
      </p:sp>
      <p:sp>
        <p:nvSpPr>
          <p:cNvPr id="3" name="Content Placeholder 2"/>
          <p:cNvSpPr>
            <a:spLocks noGrp="1"/>
          </p:cNvSpPr>
          <p:nvPr>
            <p:ph idx="1"/>
          </p:nvPr>
        </p:nvSpPr>
        <p:spPr/>
        <p:txBody>
          <a:bodyPr>
            <a:normAutofit fontScale="92500" lnSpcReduction="10000"/>
          </a:bodyPr>
          <a:lstStyle/>
          <a:p>
            <a:r>
              <a:rPr lang="en-US" dirty="0"/>
              <a:t>Categorize and classify the Phrases and keywords by Subject Matter Expert further enhancing the Search algorithm and producing more accurate and relevant results </a:t>
            </a:r>
          </a:p>
          <a:p>
            <a:endParaRPr lang="en-US" dirty="0"/>
          </a:p>
          <a:p>
            <a:r>
              <a:rPr lang="en-US" dirty="0"/>
              <a:t>Monitor, Track and Maintain history of User searches. Develop an extension of the algorithm to deliver user-focused search results based on past history and determining areas of interest</a:t>
            </a:r>
          </a:p>
          <a:p>
            <a:endParaRPr lang="en-US" dirty="0"/>
          </a:p>
          <a:p>
            <a:r>
              <a:rPr lang="en-US" dirty="0"/>
              <a:t>Extend the solution to eliminate the need for “dt_search”</a:t>
            </a:r>
          </a:p>
        </p:txBody>
      </p:sp>
    </p:spTree>
    <p:extLst>
      <p:ext uri="{BB962C8B-B14F-4D97-AF65-F5344CB8AC3E}">
        <p14:creationId xmlns:p14="http://schemas.microsoft.com/office/powerpoint/2010/main" val="18056206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Q &amp; A ?</a:t>
            </a: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359900" y="2348880"/>
            <a:ext cx="5472200" cy="2875118"/>
          </a:xfrm>
          <a:prstGeom prst="rect">
            <a:avLst/>
          </a:prstGeom>
        </p:spPr>
      </p:pic>
    </p:spTree>
    <p:extLst>
      <p:ext uri="{BB962C8B-B14F-4D97-AF65-F5344CB8AC3E}">
        <p14:creationId xmlns:p14="http://schemas.microsoft.com/office/powerpoint/2010/main" val="1196748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Points for discussions</a:t>
            </a:r>
          </a:p>
        </p:txBody>
      </p:sp>
      <p:sp>
        <p:nvSpPr>
          <p:cNvPr id="3" name="Content Placeholder 2"/>
          <p:cNvSpPr>
            <a:spLocks noGrp="1"/>
          </p:cNvSpPr>
          <p:nvPr>
            <p:ph idx="1"/>
          </p:nvPr>
        </p:nvSpPr>
        <p:spPr/>
        <p:txBody>
          <a:bodyPr>
            <a:normAutofit fontScale="70000" lnSpcReduction="20000"/>
          </a:bodyPr>
          <a:lstStyle/>
          <a:p>
            <a:r>
              <a:rPr lang="en-US" dirty="0"/>
              <a:t>Problem Statement</a:t>
            </a:r>
          </a:p>
          <a:p>
            <a:r>
              <a:rPr lang="en-US" dirty="0"/>
              <a:t>Scope of the </a:t>
            </a:r>
            <a:r>
              <a:rPr lang="en-US" dirty="0" err="1"/>
              <a:t>PoC</a:t>
            </a:r>
            <a:endParaRPr lang="en-US" dirty="0"/>
          </a:p>
          <a:p>
            <a:r>
              <a:rPr lang="en-US" dirty="0"/>
              <a:t>Current Status of the </a:t>
            </a:r>
            <a:r>
              <a:rPr lang="en-US" dirty="0" err="1"/>
              <a:t>PoC</a:t>
            </a:r>
            <a:endParaRPr lang="en-US" dirty="0"/>
          </a:p>
          <a:p>
            <a:r>
              <a:rPr lang="en-US" dirty="0"/>
              <a:t>List of Completed Activities</a:t>
            </a:r>
          </a:p>
          <a:p>
            <a:r>
              <a:rPr lang="en-US" dirty="0"/>
              <a:t>Remaining Activities</a:t>
            </a:r>
          </a:p>
          <a:p>
            <a:r>
              <a:rPr lang="en-US" dirty="0"/>
              <a:t>Proposed Architecture</a:t>
            </a:r>
          </a:p>
          <a:p>
            <a:pPr lvl="1"/>
            <a:r>
              <a:rPr lang="en-US" dirty="0"/>
              <a:t>Online option</a:t>
            </a:r>
          </a:p>
          <a:p>
            <a:pPr lvl="1"/>
            <a:r>
              <a:rPr lang="en-US" dirty="0"/>
              <a:t>Offline option</a:t>
            </a:r>
          </a:p>
          <a:p>
            <a:r>
              <a:rPr lang="en-US" dirty="0"/>
              <a:t>Progress after our Last Call</a:t>
            </a:r>
          </a:p>
          <a:p>
            <a:r>
              <a:rPr lang="en-US" dirty="0"/>
              <a:t>Some Screen Shots of Search Prototype</a:t>
            </a:r>
          </a:p>
          <a:p>
            <a:r>
              <a:rPr lang="en-US" dirty="0"/>
              <a:t>Next Deliverable</a:t>
            </a:r>
          </a:p>
          <a:p>
            <a:r>
              <a:rPr lang="en-US" dirty="0"/>
              <a:t>Potential next steps</a:t>
            </a:r>
          </a:p>
          <a:p>
            <a:r>
              <a:rPr lang="en-US" dirty="0"/>
              <a:t>Q &amp; A</a:t>
            </a:r>
          </a:p>
          <a:p>
            <a:endParaRPr lang="en-US" dirty="0"/>
          </a:p>
          <a:p>
            <a:endParaRPr lang="en-US" dirty="0"/>
          </a:p>
          <a:p>
            <a:endParaRPr lang="en-US" dirty="0"/>
          </a:p>
        </p:txBody>
      </p:sp>
    </p:spTree>
    <p:extLst>
      <p:ext uri="{BB962C8B-B14F-4D97-AF65-F5344CB8AC3E}">
        <p14:creationId xmlns:p14="http://schemas.microsoft.com/office/powerpoint/2010/main" val="621306808"/>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Problem  Statement</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845445689"/>
              </p:ext>
            </p:extLst>
          </p:nvPr>
        </p:nvGraphicFramePr>
        <p:xfrm>
          <a:off x="609600" y="1600200"/>
          <a:ext cx="10972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2124083" y="2051555"/>
            <a:ext cx="1214884" cy="369332"/>
          </a:xfrm>
          <a:prstGeom prst="rect">
            <a:avLst/>
          </a:prstGeom>
          <a:noFill/>
        </p:spPr>
        <p:txBody>
          <a:bodyPr wrap="none" rtlCol="0">
            <a:spAutoFit/>
          </a:bodyPr>
          <a:lstStyle/>
          <a:p>
            <a:r>
              <a:rPr lang="en-IN" dirty="0"/>
              <a:t>Completed</a:t>
            </a:r>
          </a:p>
        </p:txBody>
      </p:sp>
      <p:sp>
        <p:nvSpPr>
          <p:cNvPr id="5" name="TextBox 4"/>
          <p:cNvSpPr txBox="1"/>
          <p:nvPr/>
        </p:nvSpPr>
        <p:spPr>
          <a:xfrm>
            <a:off x="2162016" y="3465874"/>
            <a:ext cx="1224135" cy="646331"/>
          </a:xfrm>
          <a:prstGeom prst="rect">
            <a:avLst/>
          </a:prstGeom>
          <a:noFill/>
        </p:spPr>
        <p:txBody>
          <a:bodyPr wrap="square" rtlCol="0">
            <a:spAutoFit/>
          </a:bodyPr>
          <a:lstStyle/>
          <a:p>
            <a:pPr algn="ctr"/>
            <a:r>
              <a:rPr lang="en-IN" dirty="0"/>
              <a:t>In </a:t>
            </a:r>
          </a:p>
          <a:p>
            <a:pPr algn="ctr"/>
            <a:r>
              <a:rPr lang="en-IN" dirty="0"/>
              <a:t>Progress</a:t>
            </a:r>
          </a:p>
        </p:txBody>
      </p:sp>
      <p:sp>
        <p:nvSpPr>
          <p:cNvPr id="6" name="TextBox 5"/>
          <p:cNvSpPr txBox="1"/>
          <p:nvPr/>
        </p:nvSpPr>
        <p:spPr>
          <a:xfrm>
            <a:off x="2403630" y="5157192"/>
            <a:ext cx="740908" cy="646331"/>
          </a:xfrm>
          <a:prstGeom prst="rect">
            <a:avLst/>
          </a:prstGeom>
          <a:noFill/>
        </p:spPr>
        <p:txBody>
          <a:bodyPr wrap="none" rtlCol="0">
            <a:spAutoFit/>
          </a:bodyPr>
          <a:lstStyle/>
          <a:p>
            <a:r>
              <a:rPr lang="en-IN" dirty="0"/>
              <a:t>Next </a:t>
            </a:r>
          </a:p>
          <a:p>
            <a:r>
              <a:rPr lang="en-IN" dirty="0"/>
              <a:t>Phase</a:t>
            </a:r>
          </a:p>
        </p:txBody>
      </p:sp>
    </p:spTree>
    <p:extLst>
      <p:ext uri="{BB962C8B-B14F-4D97-AF65-F5344CB8AC3E}">
        <p14:creationId xmlns:p14="http://schemas.microsoft.com/office/powerpoint/2010/main" val="1467876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Scope of </a:t>
            </a:r>
            <a:r>
              <a:rPr lang="en-US" dirty="0" err="1"/>
              <a:t>PoC</a:t>
            </a:r>
            <a:endParaRPr lang="en-US" dirty="0"/>
          </a:p>
        </p:txBody>
      </p:sp>
      <p:graphicFrame>
        <p:nvGraphicFramePr>
          <p:cNvPr id="16" name="Content Placeholder 15"/>
          <p:cNvGraphicFramePr>
            <a:graphicFrameLocks noGrp="1"/>
          </p:cNvGraphicFramePr>
          <p:nvPr>
            <p:ph idx="1"/>
            <p:extLst>
              <p:ext uri="{D42A27DB-BD31-4B8C-83A1-F6EECF244321}">
                <p14:modId xmlns:p14="http://schemas.microsoft.com/office/powerpoint/2010/main" val="3903768242"/>
              </p:ext>
            </p:extLst>
          </p:nvPr>
        </p:nvGraphicFramePr>
        <p:xfrm>
          <a:off x="609600" y="1340768"/>
          <a:ext cx="10972800" cy="47853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8030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Current status of the </a:t>
            </a:r>
            <a:r>
              <a:rPr lang="en-IN" dirty="0" err="1"/>
              <a:t>PoC</a:t>
            </a:r>
            <a:r>
              <a:rPr lang="en-IN" dirty="0"/>
              <a:t>	</a:t>
            </a:r>
          </a:p>
        </p:txBody>
      </p:sp>
      <p:sp>
        <p:nvSpPr>
          <p:cNvPr id="3" name="Content Placeholder 2"/>
          <p:cNvSpPr>
            <a:spLocks noGrp="1"/>
          </p:cNvSpPr>
          <p:nvPr>
            <p:ph idx="1"/>
          </p:nvPr>
        </p:nvSpPr>
        <p:spPr/>
        <p:txBody>
          <a:bodyPr>
            <a:normAutofit/>
          </a:bodyPr>
          <a:lstStyle/>
          <a:p>
            <a:r>
              <a:rPr lang="en-IN" dirty="0"/>
              <a:t>Successfully completed R&amp;D on Azure ML platform. We are now getting the desired results</a:t>
            </a:r>
          </a:p>
          <a:p>
            <a:r>
              <a:rPr lang="en-IN" dirty="0"/>
              <a:t>Successfully completed R&amp;D on Elastic Search. We have achieved the Search performance as per expectation</a:t>
            </a:r>
          </a:p>
          <a:p>
            <a:r>
              <a:rPr lang="en-IN" dirty="0"/>
              <a:t>Successfully created API to Call the Elastic Search Database using Node.js</a:t>
            </a:r>
          </a:p>
          <a:p>
            <a:r>
              <a:rPr lang="en-IN" dirty="0"/>
              <a:t>Currently working on automation to connect all the individual tasks into a comprehensive production-grade package</a:t>
            </a:r>
          </a:p>
        </p:txBody>
      </p:sp>
    </p:spTree>
    <p:extLst>
      <p:ext uri="{BB962C8B-B14F-4D97-AF65-F5344CB8AC3E}">
        <p14:creationId xmlns:p14="http://schemas.microsoft.com/office/powerpoint/2010/main" val="2765985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List of Completed Activities	</a:t>
            </a:r>
          </a:p>
        </p:txBody>
      </p:sp>
      <p:sp>
        <p:nvSpPr>
          <p:cNvPr id="3" name="Content Placeholder 2"/>
          <p:cNvSpPr>
            <a:spLocks noGrp="1"/>
          </p:cNvSpPr>
          <p:nvPr>
            <p:ph idx="1"/>
          </p:nvPr>
        </p:nvSpPr>
        <p:spPr/>
        <p:txBody>
          <a:bodyPr/>
          <a:lstStyle/>
          <a:p>
            <a:r>
              <a:rPr lang="en-IN" dirty="0"/>
              <a:t>On Azure ML : </a:t>
            </a:r>
          </a:p>
          <a:p>
            <a:pPr lvl="1"/>
            <a:r>
              <a:rPr lang="en-IN" dirty="0"/>
              <a:t>Manual extraction of text from the PDF which is then provided as input to the Azure ML Studio in the form of a ‘CSV’ File</a:t>
            </a:r>
          </a:p>
          <a:p>
            <a:pPr lvl="1"/>
            <a:r>
              <a:rPr lang="en-IN" dirty="0"/>
              <a:t>Pre-process Text (Cleaning the Data; remove the Grammar, etc. from the text)</a:t>
            </a:r>
          </a:p>
          <a:p>
            <a:pPr lvl="1"/>
            <a:r>
              <a:rPr lang="en-IN" dirty="0"/>
              <a:t>Extract N-Gram (Extract Phrases and Words from the Text)</a:t>
            </a:r>
          </a:p>
          <a:p>
            <a:pPr lvl="1"/>
            <a:r>
              <a:rPr lang="en-IN" dirty="0"/>
              <a:t>Apply Two-Class Bayes Point Machine Algorithm (This produces the CSV file or Dataset which will be stored as a Blob on Azure Storage)</a:t>
            </a:r>
          </a:p>
          <a:p>
            <a:pPr lvl="1"/>
            <a:endParaRPr lang="en-IN" dirty="0"/>
          </a:p>
          <a:p>
            <a:pPr lvl="1"/>
            <a:endParaRPr lang="en-IN" dirty="0"/>
          </a:p>
          <a:p>
            <a:pPr lvl="1"/>
            <a:endParaRPr lang="en-IN" dirty="0"/>
          </a:p>
        </p:txBody>
      </p:sp>
    </p:spTree>
    <p:extLst>
      <p:ext uri="{BB962C8B-B14F-4D97-AF65-F5344CB8AC3E}">
        <p14:creationId xmlns:p14="http://schemas.microsoft.com/office/powerpoint/2010/main" val="1877877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List of Completed Activities	</a:t>
            </a:r>
          </a:p>
        </p:txBody>
      </p:sp>
      <p:sp>
        <p:nvSpPr>
          <p:cNvPr id="3" name="Content Placeholder 2"/>
          <p:cNvSpPr>
            <a:spLocks noGrp="1"/>
          </p:cNvSpPr>
          <p:nvPr>
            <p:ph idx="1"/>
          </p:nvPr>
        </p:nvSpPr>
        <p:spPr/>
        <p:txBody>
          <a:bodyPr/>
          <a:lstStyle/>
          <a:p>
            <a:r>
              <a:rPr lang="en-IN" dirty="0"/>
              <a:t>On Elastic Search</a:t>
            </a:r>
          </a:p>
          <a:p>
            <a:pPr lvl="1"/>
            <a:r>
              <a:rPr lang="en-IN" dirty="0"/>
              <a:t>Installation and setup of Elastic Search and Kibana</a:t>
            </a:r>
          </a:p>
          <a:p>
            <a:pPr lvl="1"/>
            <a:r>
              <a:rPr lang="en-IN" dirty="0"/>
              <a:t> Manual uploaded of the output file from the Azure ML Studio into Elastic Search as an input data</a:t>
            </a:r>
          </a:p>
          <a:p>
            <a:pPr lvl="1"/>
            <a:r>
              <a:rPr lang="en-IN" dirty="0"/>
              <a:t>Created the index on Elastic Search</a:t>
            </a:r>
          </a:p>
          <a:p>
            <a:pPr lvl="1"/>
            <a:r>
              <a:rPr lang="en-IN" dirty="0"/>
              <a:t>Created API using Node.js which fetches the data from Elastic Search using Fuzzy Logic</a:t>
            </a:r>
          </a:p>
          <a:p>
            <a:pPr lvl="1"/>
            <a:r>
              <a:rPr lang="en-IN" dirty="0"/>
              <a:t>Created a Demo Web Application where this API is integrated for  consuming the Elastic Search result set</a:t>
            </a:r>
          </a:p>
          <a:p>
            <a:pPr lvl="1"/>
            <a:endParaRPr lang="en-IN" dirty="0"/>
          </a:p>
          <a:p>
            <a:pPr lvl="1"/>
            <a:endParaRPr lang="en-IN" dirty="0"/>
          </a:p>
        </p:txBody>
      </p:sp>
    </p:spTree>
    <p:extLst>
      <p:ext uri="{BB962C8B-B14F-4D97-AF65-F5344CB8AC3E}">
        <p14:creationId xmlns:p14="http://schemas.microsoft.com/office/powerpoint/2010/main" val="1852208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Remaining activities</a:t>
            </a:r>
          </a:p>
        </p:txBody>
      </p:sp>
      <p:sp>
        <p:nvSpPr>
          <p:cNvPr id="3" name="Content Placeholder 2"/>
          <p:cNvSpPr>
            <a:spLocks noGrp="1"/>
          </p:cNvSpPr>
          <p:nvPr>
            <p:ph idx="1"/>
          </p:nvPr>
        </p:nvSpPr>
        <p:spPr/>
        <p:txBody>
          <a:bodyPr>
            <a:normAutofit fontScale="85000" lnSpcReduction="10000"/>
          </a:bodyPr>
          <a:lstStyle/>
          <a:p>
            <a:pPr marL="514350" indent="-514350">
              <a:buFont typeface="+mj-lt"/>
              <a:buAutoNum type="arabicPeriod"/>
            </a:pPr>
            <a:r>
              <a:rPr lang="en-IN" dirty="0"/>
              <a:t>Create Azure Function which will always watch the blob storage on Azure and whenever a new file is inserted by the Azure ML Studio process, it will migrate all the data automatically into Elastic Search.</a:t>
            </a:r>
          </a:p>
          <a:p>
            <a:pPr marL="514350" indent="-514350">
              <a:buFont typeface="+mj-lt"/>
              <a:buAutoNum type="arabicPeriod"/>
            </a:pPr>
            <a:r>
              <a:rPr lang="en-IN" dirty="0"/>
              <a:t>Need to automate the functionality which will automatically trigger the Azure Function API whenever a new PDF or HTML has been uploaded on the source file server</a:t>
            </a:r>
          </a:p>
          <a:p>
            <a:pPr marL="514350" indent="-514350">
              <a:buFont typeface="+mj-lt"/>
              <a:buAutoNum type="arabicPeriod"/>
            </a:pPr>
            <a:r>
              <a:rPr lang="en-IN" dirty="0"/>
              <a:t>Need to setup the Demo access for Tologix for review and feedback.</a:t>
            </a:r>
          </a:p>
          <a:p>
            <a:pPr marL="514350" indent="-514350">
              <a:buFont typeface="+mj-lt"/>
              <a:buAutoNum type="arabicPeriod"/>
            </a:pPr>
            <a:r>
              <a:rPr lang="en-IN" dirty="0"/>
              <a:t>Need to move the complete apparatus to Azure Environment;  right now all development items are local at DEV IT except the Azure ML piece.</a:t>
            </a:r>
          </a:p>
        </p:txBody>
      </p:sp>
    </p:spTree>
    <p:extLst>
      <p:ext uri="{BB962C8B-B14F-4D97-AF65-F5344CB8AC3E}">
        <p14:creationId xmlns:p14="http://schemas.microsoft.com/office/powerpoint/2010/main" val="1474831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Proposed Architecture</a:t>
            </a:r>
          </a:p>
        </p:txBody>
      </p:sp>
      <p:sp>
        <p:nvSpPr>
          <p:cNvPr id="3" name="Content Placeholder 2"/>
          <p:cNvSpPr>
            <a:spLocks noGrp="1"/>
          </p:cNvSpPr>
          <p:nvPr>
            <p:ph idx="1"/>
          </p:nvPr>
        </p:nvSpPr>
        <p:spPr/>
        <p:txBody>
          <a:bodyPr>
            <a:normAutofit fontScale="85000" lnSpcReduction="20000"/>
          </a:bodyPr>
          <a:lstStyle/>
          <a:p>
            <a:r>
              <a:rPr lang="en-IN" dirty="0"/>
              <a:t>There are two possibilities to achieve our problem statement.</a:t>
            </a:r>
          </a:p>
          <a:p>
            <a:pPr marL="514350" indent="-514350">
              <a:buAutoNum type="arabicParenR"/>
            </a:pPr>
            <a:r>
              <a:rPr lang="en-IN" dirty="0"/>
              <a:t>Azure based Online Solution </a:t>
            </a:r>
          </a:p>
          <a:p>
            <a:pPr marL="914400" lvl="1" indent="-514350">
              <a:buFont typeface="Wingdings" panose="05000000000000000000" pitchFamily="2" charset="2"/>
              <a:buChar char="Ø"/>
            </a:pPr>
            <a:r>
              <a:rPr lang="en-IN" dirty="0"/>
              <a:t>Elastic Search and its API will be deployed on the Azure Cloud</a:t>
            </a:r>
          </a:p>
          <a:p>
            <a:pPr marL="1314450" lvl="2" indent="-514350">
              <a:buFont typeface="Wingdings" panose="05000000000000000000" pitchFamily="2" charset="2"/>
              <a:buChar char="Ø"/>
            </a:pPr>
            <a:r>
              <a:rPr lang="en-IN" dirty="0"/>
              <a:t>Advantage over offline: Elastic Search will be truly ‘elastic’ because it will use the cloud scalability depending on memory usage and user loads</a:t>
            </a:r>
          </a:p>
          <a:p>
            <a:pPr marL="514350" indent="-514350">
              <a:buAutoNum type="arabicParenR"/>
            </a:pPr>
            <a:r>
              <a:rPr lang="en-IN" dirty="0"/>
              <a:t>Offline Solution </a:t>
            </a:r>
          </a:p>
          <a:p>
            <a:pPr marL="914400" lvl="1" indent="-514350">
              <a:buFont typeface="Wingdings" panose="05000000000000000000" pitchFamily="2" charset="2"/>
              <a:buChar char="Ø"/>
            </a:pPr>
            <a:r>
              <a:rPr lang="en-IN" dirty="0"/>
              <a:t>Elastic Search and its API will be deployed on current ISLG hosting</a:t>
            </a:r>
          </a:p>
          <a:p>
            <a:pPr marL="1314450" lvl="2" indent="-514350">
              <a:buFont typeface="Wingdings" panose="05000000000000000000" pitchFamily="2" charset="2"/>
              <a:buChar char="Ø"/>
            </a:pPr>
            <a:r>
              <a:rPr lang="en-IN" dirty="0"/>
              <a:t>Advantage over Online: Elastic Search will be reside on the same application server; only one API call needed to get elastic data.</a:t>
            </a:r>
          </a:p>
          <a:p>
            <a:r>
              <a:rPr lang="en-IN" dirty="0"/>
              <a:t>Online Solution is preferable over Offline as the Azure ML is online and the Search performance is always guaranteed because of inherent cloud elasticity.</a:t>
            </a:r>
          </a:p>
          <a:p>
            <a:endParaRPr lang="en-IN" dirty="0"/>
          </a:p>
        </p:txBody>
      </p:sp>
    </p:spTree>
    <p:extLst>
      <p:ext uri="{BB962C8B-B14F-4D97-AF65-F5344CB8AC3E}">
        <p14:creationId xmlns:p14="http://schemas.microsoft.com/office/powerpoint/2010/main" val="1517441327"/>
      </p:ext>
    </p:extLst>
  </p:cSld>
  <p:clrMapOvr>
    <a:masterClrMapping/>
  </p:clrMapOvr>
</p:sld>
</file>

<file path=ppt/theme/theme1.xml><?xml version="1.0" encoding="utf-8"?>
<a:theme xmlns:a="http://schemas.openxmlformats.org/drawingml/2006/main" name="DEV_IP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nternal PPT" id="{112EAAE3-2100-4B1F-87DB-CA8E481A0917}" vid="{D1E018FF-A2F3-4976-9F16-D3DC3978BA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4D7445CE4678B45A9708D3FAB883E2B" ma:contentTypeVersion="1" ma:contentTypeDescription="Create a new document." ma:contentTypeScope="" ma:versionID="94e6881475b56c2fc1ac85923926705d">
  <xsd:schema xmlns:xsd="http://www.w3.org/2001/XMLSchema" xmlns:xs="http://www.w3.org/2001/XMLSchema" xmlns:p="http://schemas.microsoft.com/office/2006/metadata/properties" xmlns:ns2="66a10f99-a2a4-4fd7-be38-2a00c63514b4" targetNamespace="http://schemas.microsoft.com/office/2006/metadata/properties" ma:root="true" ma:fieldsID="91790a9e5454111c336dbd5c0114de2d" ns2:_="">
    <xsd:import namespace="66a10f99-a2a4-4fd7-be38-2a00c63514b4"/>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a10f99-a2a4-4fd7-be38-2a00c63514b4"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_dlc_DocId xmlns="66a10f99-a2a4-4fd7-be38-2a00c63514b4">K4YH356RQ5YP-61-10</_dlc_DocId>
    <_dlc_DocIdUrl xmlns="66a10f99-a2a4-4fd7-be38-2a00c63514b4">
      <Url>http://teamworks.corpnet.co.in/Services/_layouts/DocIdRedir.aspx?ID=K4YH356RQ5YP-61-10</Url>
      <Description>K4YH356RQ5YP-61-10</Description>
    </_dlc_DocIdUrl>
  </documentManagement>
</p:properties>
</file>

<file path=customXml/itemProps1.xml><?xml version="1.0" encoding="utf-8"?>
<ds:datastoreItem xmlns:ds="http://schemas.openxmlformats.org/officeDocument/2006/customXml" ds:itemID="{F3FDF7AF-C5DB-442F-BEED-7073904496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6a10f99-a2a4-4fd7-be38-2a00c63514b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0748E44-7E24-453C-9739-71F7EAE27D03}">
  <ds:schemaRefs>
    <ds:schemaRef ds:uri="http://schemas.microsoft.com/sharepoint/v3/contenttype/forms"/>
  </ds:schemaRefs>
</ds:datastoreItem>
</file>

<file path=customXml/itemProps3.xml><?xml version="1.0" encoding="utf-8"?>
<ds:datastoreItem xmlns:ds="http://schemas.openxmlformats.org/officeDocument/2006/customXml" ds:itemID="{56E4DD37-CB0C-4823-A691-0668119E0773}">
  <ds:schemaRefs>
    <ds:schemaRef ds:uri="http://schemas.microsoft.com/sharepoint/events"/>
  </ds:schemaRefs>
</ds:datastoreItem>
</file>

<file path=customXml/itemProps4.xml><?xml version="1.0" encoding="utf-8"?>
<ds:datastoreItem xmlns:ds="http://schemas.openxmlformats.org/officeDocument/2006/customXml" ds:itemID="{C072A143-5715-424A-9F5B-71F96E49B9AE}">
  <ds:schemaRefs>
    <ds:schemaRef ds:uri="http://schemas.microsoft.com/office/2006/documentManagement/types"/>
    <ds:schemaRef ds:uri="http://schemas.microsoft.com/office/infopath/2007/PartnerControls"/>
    <ds:schemaRef ds:uri="http://purl.org/dc/terms/"/>
    <ds:schemaRef ds:uri="http://purl.org/dc/dcmitype/"/>
    <ds:schemaRef ds:uri="http://schemas.openxmlformats.org/package/2006/metadata/core-properties"/>
    <ds:schemaRef ds:uri="http://www.w3.org/XML/1998/namespace"/>
    <ds:schemaRef ds:uri="http://purl.org/dc/elements/1.1/"/>
    <ds:schemaRef ds:uri="66a10f99-a2a4-4fd7-be38-2a00c63514b4"/>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DEV IT - INTERNAL PRESENTATION</Template>
  <TotalTime>590</TotalTime>
  <Words>924</Words>
  <Application>Microsoft Office PowerPoint</Application>
  <PresentationFormat>Widescreen</PresentationFormat>
  <Paragraphs>88</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Wingdings</vt:lpstr>
      <vt:lpstr>DEV_IP_Template</vt:lpstr>
      <vt:lpstr>Advanced Search for ISLG Portal  using ML and Elastic Search</vt:lpstr>
      <vt:lpstr>Points for discussions</vt:lpstr>
      <vt:lpstr>Problem  Statement</vt:lpstr>
      <vt:lpstr>Scope of PoC</vt:lpstr>
      <vt:lpstr>Current status of the PoC </vt:lpstr>
      <vt:lpstr>List of Completed Activities </vt:lpstr>
      <vt:lpstr>List of Completed Activities </vt:lpstr>
      <vt:lpstr>Remaining activities</vt:lpstr>
      <vt:lpstr>Proposed Architecture</vt:lpstr>
      <vt:lpstr>Online Architeture</vt:lpstr>
      <vt:lpstr>Offline Solution</vt:lpstr>
      <vt:lpstr>Progress after our last call </vt:lpstr>
      <vt:lpstr>Some screen shots of the Search prototype </vt:lpstr>
      <vt:lpstr>PowerPoint Presentation</vt:lpstr>
      <vt:lpstr>Some screen shots of the Search prototype  </vt:lpstr>
      <vt:lpstr>Next deliverable</vt:lpstr>
      <vt:lpstr>Potential next steps</vt:lpstr>
      <vt:lpstr>Q &amp; 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TOLOGIX (ISLG)</dc:title>
  <dc:creator>Nirali Panchal</dc:creator>
  <cp:lastModifiedBy>Devaang Bhatt</cp:lastModifiedBy>
  <cp:revision>30</cp:revision>
  <dcterms:created xsi:type="dcterms:W3CDTF">2019-05-22T11:24:50Z</dcterms:created>
  <dcterms:modified xsi:type="dcterms:W3CDTF">2019-06-05T16:48:58Z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0x01010004D7445CE4678B45A9708D3FAB883E2B</vt:lpwstr>
  </property>
  <property fmtid="{D5CDD505-2E9C-101B-9397-08002B2CF9AE}" pid="3" name="_dlc_DocIdItemGuid">
    <vt:lpwstr>0636f06c-0e3b-47b3-82ad-1e412d07905b</vt:lpwstr>
  </property>
</Properties>
</file>