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00" r:id="rId3"/>
    <p:sldId id="302" r:id="rId4"/>
    <p:sldId id="321" r:id="rId5"/>
    <p:sldId id="303" r:id="rId6"/>
    <p:sldId id="298" r:id="rId7"/>
    <p:sldId id="293" r:id="rId8"/>
    <p:sldId id="264" r:id="rId9"/>
    <p:sldId id="297" r:id="rId10"/>
    <p:sldId id="296" r:id="rId11"/>
    <p:sldId id="325" r:id="rId12"/>
    <p:sldId id="274" r:id="rId13"/>
    <p:sldId id="326" r:id="rId14"/>
    <p:sldId id="273" r:id="rId15"/>
    <p:sldId id="324" r:id="rId16"/>
    <p:sldId id="305" r:id="rId17"/>
    <p:sldId id="327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B01D"/>
    <a:srgbClr val="85904E"/>
    <a:srgbClr val="9547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5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9C6C1-D9EB-664E-96FB-D56616DDC3B9}" type="datetimeFigureOut">
              <a:rPr lang="en-US" smtClean="0"/>
              <a:t>6/5/19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1CC65-7A77-3340-8625-4705BB7AC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6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3" y="1075935"/>
            <a:ext cx="8361229" cy="2098226"/>
          </a:xfrm>
        </p:spPr>
        <p:txBody>
          <a:bodyPr/>
          <a:lstStyle/>
          <a:p>
            <a:r>
              <a:rPr lang="en-US" dirty="0" err="1" smtClean="0"/>
              <a:t>RegLINKR</a:t>
            </a:r>
            <a:r>
              <a:rPr lang="en-US" dirty="0" smtClean="0"/>
              <a:t>™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redaCted</a:t>
            </a:r>
            <a:r>
              <a:rPr lang="en-US" sz="3200" dirty="0" smtClean="0"/>
              <a:t> FOR </a:t>
            </a:r>
            <a:r>
              <a:rPr lang="en-US" sz="3200" dirty="0" smtClean="0"/>
              <a:t>INDUSTRIAL)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0" y="3201361"/>
            <a:ext cx="6831673" cy="1564094"/>
          </a:xfrm>
        </p:spPr>
        <p:txBody>
          <a:bodyPr>
            <a:normAutofit/>
          </a:bodyPr>
          <a:lstStyle/>
          <a:p>
            <a:r>
              <a:rPr lang="en-US" dirty="0" smtClean="0"/>
              <a:t>Jennifer Raoul, PhD</a:t>
            </a:r>
          </a:p>
          <a:p>
            <a:r>
              <a:rPr lang="en-US" sz="4000" b="1" dirty="0" smtClean="0">
                <a:solidFill>
                  <a:srgbClr val="FF0000"/>
                </a:solidFill>
              </a:rPr>
              <a:t>CONFIDENTIAL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1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07079"/>
          </a:xfrm>
        </p:spPr>
        <p:txBody>
          <a:bodyPr>
            <a:normAutofit fontScale="90000"/>
          </a:bodyPr>
          <a:lstStyle/>
          <a:p>
            <a:r>
              <a:rPr lang="en-US" sz="8900" dirty="0" err="1" smtClean="0"/>
              <a:t>Reglinkr</a:t>
            </a:r>
            <a:r>
              <a:rPr lang="en-US" sz="8900" baseline="30000" dirty="0" smtClean="0"/>
              <a:t>™</a:t>
            </a:r>
            <a:r>
              <a:rPr lang="en-US" sz="89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links </a:t>
            </a:r>
            <a:r>
              <a:rPr lang="en-US" dirty="0"/>
              <a:t>company data with legal regulations to strengthen &amp; protect market position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105397"/>
            <a:ext cx="9601200" cy="2998518"/>
          </a:xfrm>
        </p:spPr>
        <p:txBody>
          <a:bodyPr>
            <a:normAutofit/>
          </a:bodyPr>
          <a:lstStyle/>
          <a:p>
            <a:pPr lvl="0"/>
            <a:r>
              <a:rPr lang="en-CA" sz="2400" dirty="0" smtClean="0"/>
              <a:t>Modular platform (features and countries) with regulations built in</a:t>
            </a:r>
          </a:p>
          <a:p>
            <a:pPr lvl="0"/>
            <a:r>
              <a:rPr lang="en-CA" sz="2400" dirty="0"/>
              <a:t>S</a:t>
            </a:r>
            <a:r>
              <a:rPr lang="en-CA" sz="2400" dirty="0" smtClean="0"/>
              <a:t>trategy considerations, recommendations, deadlines, and reminders </a:t>
            </a:r>
          </a:p>
          <a:p>
            <a:pPr lvl="0"/>
            <a:r>
              <a:rPr lang="en-CA" sz="2400" dirty="0" smtClean="0"/>
              <a:t>Updates with legislative changes</a:t>
            </a:r>
          </a:p>
          <a:p>
            <a:pPr lvl="0"/>
            <a:r>
              <a:rPr lang="en-CA" sz="2400" dirty="0" smtClean="0"/>
              <a:t>Start with “Canada,” then add US &amp; EP</a:t>
            </a:r>
            <a:r>
              <a:rPr lang="en-CA" sz="2400" dirty="0"/>
              <a:t>, </a:t>
            </a:r>
            <a:r>
              <a:rPr lang="en-CA" sz="2400" dirty="0" smtClean="0"/>
              <a:t>expand from there</a:t>
            </a:r>
          </a:p>
          <a:p>
            <a:pPr lvl="0"/>
            <a:r>
              <a:rPr lang="en-CA" sz="2400" dirty="0" smtClean="0"/>
              <a:t>Possibility to expand to other regulated sectors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2"/>
            <a:endParaRPr lang="en-CA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Vetted by Clients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36619"/>
            <a:ext cx="9601200" cy="4245428"/>
          </a:xfrm>
        </p:spPr>
        <p:txBody>
          <a:bodyPr>
            <a:noAutofit/>
          </a:bodyPr>
          <a:lstStyle/>
          <a:p>
            <a:r>
              <a:rPr lang="en-US" sz="2400" dirty="0" smtClean="0"/>
              <a:t>Confidential phone calls with senior patent counsel</a:t>
            </a:r>
          </a:p>
          <a:p>
            <a:pPr lvl="1"/>
            <a:r>
              <a:rPr lang="en-US" sz="2400" dirty="0" smtClean="0"/>
              <a:t>Takeda/Millennium </a:t>
            </a:r>
          </a:p>
          <a:p>
            <a:pPr lvl="1"/>
            <a:r>
              <a:rPr lang="en-US" sz="2400" dirty="0" smtClean="0"/>
              <a:t>Scholar </a:t>
            </a:r>
            <a:r>
              <a:rPr lang="en-US" sz="2400" dirty="0"/>
              <a:t>Rock </a:t>
            </a:r>
            <a:endParaRPr lang="en-US" sz="2400" dirty="0" smtClean="0"/>
          </a:p>
          <a:p>
            <a:pPr lvl="1"/>
            <a:r>
              <a:rPr lang="en-US" sz="2400" dirty="0" smtClean="0"/>
              <a:t>Novartis </a:t>
            </a:r>
          </a:p>
          <a:p>
            <a:pPr lvl="1"/>
            <a:r>
              <a:rPr lang="en-US" sz="2400" dirty="0" smtClean="0"/>
              <a:t>Merck</a:t>
            </a:r>
          </a:p>
          <a:p>
            <a:pPr lvl="1"/>
            <a:r>
              <a:rPr lang="en-US" sz="2400" dirty="0" err="1" smtClean="0"/>
              <a:t>Tesaro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UCB </a:t>
            </a:r>
          </a:p>
          <a:p>
            <a:r>
              <a:rPr lang="en-US" sz="2400" dirty="0" smtClean="0"/>
              <a:t>Discussions confirmed the need and desire for this 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9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Takeda/Millennium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36619"/>
            <a:ext cx="9601200" cy="4245428"/>
          </a:xfrm>
        </p:spPr>
        <p:txBody>
          <a:bodyPr>
            <a:noAutofit/>
          </a:bodyPr>
          <a:lstStyle/>
          <a:p>
            <a:r>
              <a:rPr lang="en-US" sz="2400" dirty="0" smtClean="0"/>
              <a:t>Senior Patent Counsel, Zurich, Switzerland</a:t>
            </a:r>
          </a:p>
          <a:p>
            <a:r>
              <a:rPr lang="en-US" sz="2400" i="1" dirty="0" smtClean="0"/>
              <a:t>“Very exciting” </a:t>
            </a:r>
          </a:p>
          <a:p>
            <a:r>
              <a:rPr lang="en-US" sz="2400" i="1" dirty="0" smtClean="0"/>
              <a:t>“Something Takeda would be interested in” </a:t>
            </a:r>
          </a:p>
          <a:p>
            <a:r>
              <a:rPr lang="en-US" sz="2400" dirty="0" smtClean="0"/>
              <a:t>“</a:t>
            </a:r>
            <a:r>
              <a:rPr lang="en-US" sz="2400" i="1" dirty="0" smtClean="0"/>
              <a:t>Have not seen anything like it</a:t>
            </a:r>
            <a:r>
              <a:rPr lang="en-US" sz="2400" dirty="0" smtClean="0"/>
              <a:t>”, “</a:t>
            </a:r>
            <a:r>
              <a:rPr lang="en-US" sz="2400" i="1" dirty="0" smtClean="0"/>
              <a:t>would know if it existed</a:t>
            </a:r>
            <a:r>
              <a:rPr lang="en-US" sz="2400" dirty="0" smtClean="0"/>
              <a:t>”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o not have the bandwidth to develop something in </a:t>
            </a:r>
            <a:r>
              <a:rPr lang="en-US" sz="2400" dirty="0" smtClean="0"/>
              <a:t>house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76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Scholar Rock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36619"/>
            <a:ext cx="9601200" cy="4245428"/>
          </a:xfrm>
        </p:spPr>
        <p:txBody>
          <a:bodyPr>
            <a:noAutofit/>
          </a:bodyPr>
          <a:lstStyle/>
          <a:p>
            <a:r>
              <a:rPr lang="en-US" sz="2400" dirty="0" smtClean="0"/>
              <a:t>VP Intellectual Property, Cambridge, MA (</a:t>
            </a:r>
            <a:r>
              <a:rPr lang="en-US" sz="2400" dirty="0"/>
              <a:t>former Novartis counsel)</a:t>
            </a:r>
          </a:p>
          <a:p>
            <a:r>
              <a:rPr lang="en-US" sz="2400" dirty="0"/>
              <a:t>“</a:t>
            </a:r>
            <a:r>
              <a:rPr lang="en-US" sz="2400" i="1" dirty="0"/>
              <a:t>Brilliant!</a:t>
            </a:r>
            <a:r>
              <a:rPr lang="en-US" sz="2400" dirty="0"/>
              <a:t>” </a:t>
            </a:r>
            <a:endParaRPr lang="en-US" sz="2400" dirty="0" smtClean="0"/>
          </a:p>
          <a:p>
            <a:r>
              <a:rPr lang="en-US" sz="2400" dirty="0" smtClean="0"/>
              <a:t>“</a:t>
            </a:r>
            <a:r>
              <a:rPr lang="en-US" sz="2400" i="1" dirty="0"/>
              <a:t>Would solve 80% of my frustrations</a:t>
            </a:r>
            <a:r>
              <a:rPr lang="en-US" sz="2400" dirty="0"/>
              <a:t>”</a:t>
            </a:r>
          </a:p>
          <a:p>
            <a:r>
              <a:rPr lang="en-US" sz="2400" dirty="0"/>
              <a:t>Offered to test </a:t>
            </a:r>
            <a:r>
              <a:rPr lang="en-US" sz="2400" dirty="0" smtClean="0"/>
              <a:t>prototypes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91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Merck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48493"/>
            <a:ext cx="9601200" cy="44829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Senior Patent Counsel, Darmstadt, Germany</a:t>
            </a:r>
            <a:endParaRPr lang="en-US" sz="2400" dirty="0"/>
          </a:p>
          <a:p>
            <a:r>
              <a:rPr lang="en-US" sz="2400" dirty="0"/>
              <a:t>Lack of integration with regulatory group </a:t>
            </a:r>
            <a:r>
              <a:rPr lang="en-US" sz="2400" i="1" dirty="0"/>
              <a:t>“makes me crazy”</a:t>
            </a:r>
          </a:p>
          <a:p>
            <a:r>
              <a:rPr lang="en-US" sz="2400" i="1" dirty="0"/>
              <a:t>“Would be great to have something like this”</a:t>
            </a:r>
          </a:p>
          <a:p>
            <a:r>
              <a:rPr lang="en-US" sz="2400" dirty="0" smtClean="0"/>
              <a:t>Patent </a:t>
            </a:r>
            <a:r>
              <a:rPr lang="en-US" sz="2400" dirty="0"/>
              <a:t>group recently affected by </a:t>
            </a:r>
            <a:r>
              <a:rPr lang="en-US" sz="2400" dirty="0" smtClean="0"/>
              <a:t>the problem this technology would solve </a:t>
            </a:r>
          </a:p>
          <a:p>
            <a:r>
              <a:rPr lang="en-US" sz="2400" dirty="0" smtClean="0"/>
              <a:t>Introduced </a:t>
            </a:r>
            <a:r>
              <a:rPr lang="en-US" sz="2400" dirty="0"/>
              <a:t>me to a colleague in Global Regulatory Affairs who </a:t>
            </a:r>
            <a:r>
              <a:rPr lang="en-US" sz="2400" dirty="0" smtClean="0"/>
              <a:t>agreed there is </a:t>
            </a:r>
            <a:r>
              <a:rPr lang="en-US" sz="2400" dirty="0"/>
              <a:t>a </a:t>
            </a:r>
            <a:r>
              <a:rPr lang="en-US" sz="2400" dirty="0" smtClean="0"/>
              <a:t>need </a:t>
            </a:r>
            <a:r>
              <a:rPr lang="en-US" sz="2400" dirty="0"/>
              <a:t>and </a:t>
            </a:r>
            <a:r>
              <a:rPr lang="en-US" sz="2400" dirty="0" smtClean="0"/>
              <a:t>desire </a:t>
            </a:r>
            <a:r>
              <a:rPr lang="en-US" sz="2400" dirty="0"/>
              <a:t>for this </a:t>
            </a:r>
            <a:r>
              <a:rPr lang="en-US" sz="2400" dirty="0" smtClean="0"/>
              <a:t>product 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6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Novartis 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36619"/>
            <a:ext cx="9601200" cy="4245428"/>
          </a:xfrm>
        </p:spPr>
        <p:txBody>
          <a:bodyPr>
            <a:noAutofit/>
          </a:bodyPr>
          <a:lstStyle/>
          <a:p>
            <a:r>
              <a:rPr lang="en-US" sz="2400" dirty="0" smtClean="0"/>
              <a:t>Head of Platform IP, Novartis Pharma AG, Basel, SZ</a:t>
            </a:r>
          </a:p>
          <a:p>
            <a:r>
              <a:rPr lang="en-US" sz="2400" i="1" dirty="0" smtClean="0"/>
              <a:t>“[clients] would love it and they need it” and “it’s doable”</a:t>
            </a:r>
          </a:p>
          <a:p>
            <a:r>
              <a:rPr lang="en-US" sz="2400" dirty="0" smtClean="0"/>
              <a:t>They have not seen anything like it commercially but they have </a:t>
            </a:r>
            <a:r>
              <a:rPr lang="en-US" sz="2400" dirty="0"/>
              <a:t>been trying to get Novartis’ systems to </a:t>
            </a:r>
            <a:r>
              <a:rPr lang="en-US" sz="2400" dirty="0" smtClean="0"/>
              <a:t>communicate internally </a:t>
            </a:r>
          </a:p>
          <a:p>
            <a:r>
              <a:rPr lang="en-US" sz="2400" dirty="0" smtClean="0"/>
              <a:t>Biggest </a:t>
            </a:r>
            <a:r>
              <a:rPr lang="en-US" sz="2400" dirty="0"/>
              <a:t>problem is disconnect with regulatory </a:t>
            </a:r>
            <a:r>
              <a:rPr lang="en-US" sz="2400" dirty="0" smtClean="0"/>
              <a:t>group </a:t>
            </a:r>
          </a:p>
          <a:p>
            <a:r>
              <a:rPr lang="en-US" sz="2400" dirty="0" smtClean="0"/>
              <a:t>Introduced me </a:t>
            </a:r>
            <a:r>
              <a:rPr lang="en-US" sz="2400" dirty="0"/>
              <a:t>to </a:t>
            </a:r>
            <a:r>
              <a:rPr lang="en-US" sz="2400" dirty="0" smtClean="0"/>
              <a:t>internal tech contact who will serve as advisor</a:t>
            </a: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11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/>
              <a:t>Tesaro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48493"/>
            <a:ext cx="9601200" cy="44829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VP Chief IP Counsel, Waltham, MA (</a:t>
            </a:r>
            <a:r>
              <a:rPr lang="en-US" sz="2400" dirty="0"/>
              <a:t>former Genzyme </a:t>
            </a:r>
            <a:r>
              <a:rPr lang="en-US" sz="2400" dirty="0" smtClean="0"/>
              <a:t>counsel) </a:t>
            </a:r>
          </a:p>
          <a:p>
            <a:r>
              <a:rPr lang="en-US" sz="2400" dirty="0" smtClean="0"/>
              <a:t>This problem exists </a:t>
            </a:r>
            <a:r>
              <a:rPr lang="en-US" sz="2400" dirty="0"/>
              <a:t>in small and large </a:t>
            </a:r>
            <a:r>
              <a:rPr lang="en-US" sz="2400" dirty="0" smtClean="0"/>
              <a:t>companies:</a:t>
            </a:r>
          </a:p>
          <a:p>
            <a:pPr lvl="1"/>
            <a:r>
              <a:rPr lang="en-US" sz="2400" dirty="0" smtClean="0"/>
              <a:t>Bigger companies: “silo effect” more disconnect between teams</a:t>
            </a:r>
          </a:p>
          <a:p>
            <a:pPr lvl="1"/>
            <a:r>
              <a:rPr lang="en-US" sz="2400" dirty="0" smtClean="0"/>
              <a:t>Smaller companies: “lack of experience” may not have launched a drug product before</a:t>
            </a:r>
          </a:p>
          <a:p>
            <a:r>
              <a:rPr lang="en-US" sz="2400" dirty="0" smtClean="0"/>
              <a:t>She t</a:t>
            </a:r>
            <a:r>
              <a:rPr lang="en-US" sz="2400" dirty="0" smtClean="0"/>
              <a:t>ries </a:t>
            </a:r>
            <a:r>
              <a:rPr lang="en-US" sz="2400" dirty="0" smtClean="0"/>
              <a:t>to bypass regulatory group and enters her own regulatory dockets </a:t>
            </a:r>
            <a:r>
              <a:rPr lang="en-US" sz="2400" i="1" dirty="0" smtClean="0"/>
              <a:t>“in case she gets hit by a bus” </a:t>
            </a:r>
          </a:p>
          <a:p>
            <a:r>
              <a:rPr lang="en-US" sz="2400" dirty="0" smtClean="0"/>
              <a:t>Very </a:t>
            </a:r>
            <a:r>
              <a:rPr lang="en-US" sz="2400" dirty="0"/>
              <a:t>excited about this technology, would have definite value</a:t>
            </a:r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3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UCB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48493"/>
            <a:ext cx="9601200" cy="44829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Associate General Patent Counsel, Brussels, Belgium (former Eli Lilly counsel)</a:t>
            </a:r>
          </a:p>
          <a:p>
            <a:r>
              <a:rPr lang="en-US" sz="2400" i="1" dirty="0" smtClean="0"/>
              <a:t>“Wow, that would be really helpful!”</a:t>
            </a:r>
          </a:p>
          <a:p>
            <a:r>
              <a:rPr lang="en-US" sz="2400" dirty="0" smtClean="0"/>
              <a:t>No interaction with anyone in the regulatory group at UCB</a:t>
            </a:r>
          </a:p>
          <a:p>
            <a:r>
              <a:rPr lang="en-US" sz="2400" dirty="0" smtClean="0"/>
              <a:t>Suggested I reach out to Eli Lilly as </a:t>
            </a:r>
            <a:r>
              <a:rPr lang="en-US" sz="2400" dirty="0" smtClean="0"/>
              <a:t>well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9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Synergies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Aligns perfectly with my niche area of expertise</a:t>
            </a:r>
          </a:p>
          <a:p>
            <a:r>
              <a:rPr lang="en-US" sz="2400" dirty="0"/>
              <a:t>Clients and contacts are future customers</a:t>
            </a:r>
          </a:p>
          <a:p>
            <a:pPr lvl="1"/>
            <a:r>
              <a:rPr lang="en-US" sz="2400" dirty="0"/>
              <a:t>Guide development &amp; design</a:t>
            </a:r>
          </a:p>
          <a:p>
            <a:pPr lvl="1"/>
            <a:r>
              <a:rPr lang="en-US" sz="2400" dirty="0"/>
              <a:t>Test prototypes</a:t>
            </a:r>
          </a:p>
          <a:p>
            <a:pPr lvl="1"/>
            <a:r>
              <a:rPr lang="en-US" sz="2400" dirty="0"/>
              <a:t>Potential investors (advance customers)</a:t>
            </a:r>
          </a:p>
          <a:p>
            <a:r>
              <a:rPr lang="en-US" sz="2400" dirty="0" smtClean="0"/>
              <a:t>Client </a:t>
            </a:r>
            <a:r>
              <a:rPr lang="en-US" sz="2400" dirty="0"/>
              <a:t>meetings </a:t>
            </a:r>
            <a:r>
              <a:rPr lang="en-US" sz="2400" dirty="0" smtClean="0"/>
              <a:t>&amp; business development overlap with </a:t>
            </a:r>
            <a:r>
              <a:rPr lang="en-US" sz="2400" dirty="0"/>
              <a:t>product development &amp; marketing </a:t>
            </a:r>
          </a:p>
          <a:p>
            <a:r>
              <a:rPr lang="en-US" sz="2400" dirty="0" smtClean="0"/>
              <a:t>Conferences double as marketing ground for new product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2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Target Markets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Any company developing therapeutic products in any country</a:t>
            </a:r>
          </a:p>
          <a:p>
            <a:r>
              <a:rPr lang="en-US" sz="2400" dirty="0" smtClean="0"/>
              <a:t>External counsel to these companies</a:t>
            </a:r>
          </a:p>
          <a:p>
            <a:r>
              <a:rPr lang="en-US" sz="2400" dirty="0" smtClean="0"/>
              <a:t>Partners/licensees/consultants to these companies</a:t>
            </a:r>
          </a:p>
          <a:p>
            <a:r>
              <a:rPr lang="en-US" sz="2400" dirty="0" smtClean="0"/>
              <a:t>Companies may actually drive law firm sales by selecting counsel based on use of the product </a:t>
            </a:r>
          </a:p>
          <a:p>
            <a:r>
              <a:rPr lang="en-US" sz="2400" dirty="0" smtClean="0"/>
              <a:t>Insurance </a:t>
            </a:r>
            <a:r>
              <a:rPr lang="en-US" sz="2400" dirty="0"/>
              <a:t>companies </a:t>
            </a:r>
            <a:r>
              <a:rPr lang="en-US" sz="2400" dirty="0" smtClean="0"/>
              <a:t>may drive sales by encouraging firms to use this product to reduce risk of costly mistakes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Who am I?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Internationally-ranked patent agent with 14 years experience</a:t>
            </a:r>
          </a:p>
          <a:p>
            <a:r>
              <a:rPr lang="en-US" sz="2400" dirty="0" smtClean="0"/>
              <a:t>PhD </a:t>
            </a:r>
            <a:r>
              <a:rPr lang="en-US" sz="2400" dirty="0"/>
              <a:t>scientist (</a:t>
            </a:r>
            <a:r>
              <a:rPr lang="en-US" sz="2400" dirty="0" smtClean="0"/>
              <a:t>Pharmacology – Drug </a:t>
            </a:r>
            <a:r>
              <a:rPr lang="en-US" sz="2400" dirty="0"/>
              <a:t>R</a:t>
            </a:r>
            <a:r>
              <a:rPr lang="en-US" sz="2400" dirty="0" smtClean="0"/>
              <a:t>esearch) </a:t>
            </a:r>
            <a:endParaRPr lang="en-US" sz="2400" dirty="0"/>
          </a:p>
          <a:p>
            <a:r>
              <a:rPr lang="en-US" sz="2400" dirty="0" smtClean="0"/>
              <a:t>Trusted </a:t>
            </a:r>
            <a:r>
              <a:rPr lang="en-US" sz="2400" dirty="0"/>
              <a:t>advisor to numerous pharma and biotech companies globally</a:t>
            </a:r>
          </a:p>
          <a:p>
            <a:r>
              <a:rPr lang="en-US" sz="2400" dirty="0" smtClean="0"/>
              <a:t>Client </a:t>
            </a:r>
            <a:r>
              <a:rPr lang="en-US" sz="2400" dirty="0"/>
              <a:t>relationship </a:t>
            </a:r>
            <a:r>
              <a:rPr lang="en-US" sz="2400" dirty="0" smtClean="0"/>
              <a:t>manager </a:t>
            </a:r>
          </a:p>
          <a:p>
            <a:r>
              <a:rPr lang="en-US" sz="2400" dirty="0" smtClean="0"/>
              <a:t>Business </a:t>
            </a:r>
            <a:r>
              <a:rPr lang="en-US" sz="2400" dirty="0"/>
              <a:t>generator w</a:t>
            </a:r>
            <a:r>
              <a:rPr lang="en-US" sz="2400" dirty="0" smtClean="0"/>
              <a:t>ith large </a:t>
            </a:r>
            <a:r>
              <a:rPr lang="en-US" sz="2400" dirty="0"/>
              <a:t>international network </a:t>
            </a:r>
            <a:endParaRPr lang="en-US" sz="2400" dirty="0" smtClean="0"/>
          </a:p>
          <a:p>
            <a:r>
              <a:rPr lang="en-US" sz="2400" dirty="0" smtClean="0"/>
              <a:t>Innovator </a:t>
            </a:r>
            <a:r>
              <a:rPr lang="en-US" sz="2400" dirty="0"/>
              <a:t>and </a:t>
            </a:r>
            <a:r>
              <a:rPr lang="en-US" sz="2400" dirty="0" smtClean="0"/>
              <a:t>entrepreneur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8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Specialized Niche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/>
              <a:t>In addition to protecting market exclusivity through the patent system, I help pharma and biotech companies – and their external counsel – strategically navigate various regulations pertaining to drug </a:t>
            </a:r>
            <a:r>
              <a:rPr lang="en-US" sz="2600" dirty="0" smtClean="0"/>
              <a:t>products</a:t>
            </a:r>
          </a:p>
          <a:p>
            <a:pPr lvl="1"/>
            <a:r>
              <a:rPr lang="en-US" sz="2400" dirty="0" smtClean="0"/>
              <a:t>Patent Act &amp; Regulations</a:t>
            </a:r>
          </a:p>
          <a:p>
            <a:pPr lvl="1"/>
            <a:r>
              <a:rPr lang="en-US" sz="2400" dirty="0"/>
              <a:t>Food &amp; </a:t>
            </a:r>
            <a:r>
              <a:rPr lang="en-US" sz="2400" dirty="0" smtClean="0"/>
              <a:t>Drugs Act &amp; Regulations</a:t>
            </a:r>
          </a:p>
          <a:p>
            <a:pPr lvl="1"/>
            <a:r>
              <a:rPr lang="en-US" sz="2400" dirty="0" smtClean="0"/>
              <a:t>Data Protection Regulations </a:t>
            </a:r>
          </a:p>
          <a:p>
            <a:pPr lvl="1"/>
            <a:r>
              <a:rPr lang="en-US" sz="2400" dirty="0" smtClean="0"/>
              <a:t>Certificates of Supplementary Protection Regulations</a:t>
            </a:r>
          </a:p>
          <a:p>
            <a:pPr lvl="1"/>
            <a:r>
              <a:rPr lang="en-US" sz="2400" dirty="0"/>
              <a:t>Patented Medicines Regulations </a:t>
            </a:r>
          </a:p>
          <a:p>
            <a:pPr lvl="1"/>
            <a:r>
              <a:rPr lang="en-US" sz="2400" dirty="0" smtClean="0"/>
              <a:t>Patented </a:t>
            </a:r>
            <a:r>
              <a:rPr lang="en-US" sz="2400" dirty="0"/>
              <a:t>Medicines (Notice of Compliance) </a:t>
            </a:r>
            <a:r>
              <a:rPr lang="en-US" sz="2400" dirty="0" smtClean="0"/>
              <a:t>Regulations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20" y="681742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sz="8000" dirty="0" smtClean="0"/>
              <a:t>Drug Product Life Cycle</a:t>
            </a:r>
            <a:endParaRPr lang="en-US" sz="8000" dirty="0"/>
          </a:p>
        </p:txBody>
      </p:sp>
      <p:sp>
        <p:nvSpPr>
          <p:cNvPr id="4" name="Right Arrow Callout 3"/>
          <p:cNvSpPr/>
          <p:nvPr/>
        </p:nvSpPr>
        <p:spPr>
          <a:xfrm>
            <a:off x="1417320" y="2165861"/>
            <a:ext cx="1520194" cy="4067299"/>
          </a:xfrm>
          <a:prstGeom prst="rightArrowCallou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Lab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ight Arrow Callout 6"/>
          <p:cNvSpPr/>
          <p:nvPr/>
        </p:nvSpPr>
        <p:spPr>
          <a:xfrm>
            <a:off x="2937514" y="2186940"/>
            <a:ext cx="2932069" cy="2594362"/>
          </a:xfrm>
          <a:prstGeom prst="rightArrowCallou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Clinical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8" name="Right Arrow Callout 7"/>
          <p:cNvSpPr/>
          <p:nvPr/>
        </p:nvSpPr>
        <p:spPr>
          <a:xfrm>
            <a:off x="3713126" y="4800600"/>
            <a:ext cx="2156457" cy="1432560"/>
          </a:xfrm>
          <a:prstGeom prst="rightArrowCallou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Scale Up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Right Arrow Callout 8"/>
          <p:cNvSpPr/>
          <p:nvPr/>
        </p:nvSpPr>
        <p:spPr>
          <a:xfrm>
            <a:off x="5869583" y="2186940"/>
            <a:ext cx="1577343" cy="4046220"/>
          </a:xfrm>
          <a:prstGeom prst="rightArrowCallou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Market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Approval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Process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0" name="Right Arrow Callout 9"/>
          <p:cNvSpPr/>
          <p:nvPr/>
        </p:nvSpPr>
        <p:spPr>
          <a:xfrm>
            <a:off x="7446926" y="2173481"/>
            <a:ext cx="2641954" cy="4059679"/>
          </a:xfrm>
          <a:prstGeom prst="rightArrowCallout">
            <a:avLst/>
          </a:prstGeom>
          <a:gradFill>
            <a:gsLst>
              <a:gs pos="0">
                <a:srgbClr val="0070C0"/>
              </a:gs>
              <a:gs pos="70000">
                <a:schemeClr val="accent1">
                  <a:lumMod val="37000"/>
                  <a:lumOff val="63000"/>
                  <a:alpha val="14000"/>
                </a:schemeClr>
              </a:gs>
              <a:gs pos="9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Market Exclusivity Period: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IP,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Data Protection,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Patent Term Restoration,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Patent Term Adjustment,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Special Litigation,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</a:rPr>
              <a:t>(5-10 </a:t>
            </a:r>
            <a:r>
              <a:rPr lang="en-US" i="1" dirty="0" err="1" smtClean="0">
                <a:solidFill>
                  <a:schemeClr val="tx2"/>
                </a:solidFill>
              </a:rPr>
              <a:t>yrs</a:t>
            </a:r>
            <a:r>
              <a:rPr lang="en-US" i="1" dirty="0" smtClean="0">
                <a:solidFill>
                  <a:schemeClr val="tx2"/>
                </a:solidFill>
              </a:rPr>
              <a:t>)</a:t>
            </a:r>
          </a:p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88880" y="2165860"/>
            <a:ext cx="1185995" cy="4067299"/>
          </a:xfrm>
          <a:prstGeom prst="rect">
            <a:avLst/>
          </a:prstGeom>
          <a:gradFill>
            <a:gsLst>
              <a:gs pos="0">
                <a:srgbClr val="FF0000">
                  <a:alpha val="78000"/>
                </a:srgbClr>
              </a:gs>
              <a:gs pos="74000">
                <a:schemeClr val="accent1">
                  <a:lumMod val="45000"/>
                  <a:lumOff val="55000"/>
                </a:schemeClr>
              </a:gs>
              <a:gs pos="9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Loss of Exclusivity </a:t>
            </a:r>
            <a:r>
              <a:rPr lang="en-US" dirty="0" smtClean="0">
                <a:solidFill>
                  <a:schemeClr val="tx2"/>
                </a:solidFill>
              </a:rPr>
              <a:t>(LOE).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Generic 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Market Entry,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Innovator loses 80% of market within months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1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Exclusivity Period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66703"/>
            <a:ext cx="9601200" cy="3581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It takes &gt;US $1 Billion and &gt;10 </a:t>
            </a:r>
            <a:r>
              <a:rPr lang="en-US" sz="2400" dirty="0" err="1" smtClean="0"/>
              <a:t>yrs</a:t>
            </a:r>
            <a:r>
              <a:rPr lang="en-US" sz="2400" dirty="0" smtClean="0"/>
              <a:t> to bring a new drug to market </a:t>
            </a:r>
          </a:p>
          <a:p>
            <a:r>
              <a:rPr lang="en-US" sz="2400" dirty="0" smtClean="0"/>
              <a:t>Only 5-10 years of market exclusivity before generic competition</a:t>
            </a:r>
          </a:p>
          <a:p>
            <a:r>
              <a:rPr lang="en-US" sz="2400" dirty="0" smtClean="0"/>
              <a:t>Successful product can generate millions to billions in revenue each year during market exclusivity period </a:t>
            </a:r>
          </a:p>
          <a:p>
            <a:r>
              <a:rPr lang="en-US" sz="2400" dirty="0" smtClean="0"/>
              <a:t>Company must take advantage of protections available under various legal regulations to maximize exclusivity period</a:t>
            </a:r>
          </a:p>
          <a:p>
            <a:r>
              <a:rPr lang="en-US" sz="2400" dirty="0" smtClean="0"/>
              <a:t>Missing </a:t>
            </a:r>
            <a:r>
              <a:rPr lang="en-US" sz="2400" dirty="0"/>
              <a:t>a </a:t>
            </a:r>
            <a:r>
              <a:rPr lang="en-US" sz="2400" dirty="0" smtClean="0"/>
              <a:t>deadline or </a:t>
            </a:r>
            <a:r>
              <a:rPr lang="en-US" sz="2400" dirty="0"/>
              <a:t>accidentally falling under an unwanted regulation (e.g. price </a:t>
            </a:r>
            <a:r>
              <a:rPr lang="en-US" sz="2400" dirty="0" smtClean="0"/>
              <a:t>control) has costly implications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03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Drug Regulations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66702"/>
            <a:ext cx="9601200" cy="4042657"/>
          </a:xfrm>
        </p:spPr>
        <p:txBody>
          <a:bodyPr>
            <a:normAutofit/>
          </a:bodyPr>
          <a:lstStyle/>
          <a:p>
            <a:r>
              <a:rPr lang="en-US" sz="2400" dirty="0"/>
              <a:t>Drug development </a:t>
            </a:r>
            <a:r>
              <a:rPr lang="en-US" sz="2400" dirty="0" smtClean="0"/>
              <a:t>and commercialization is </a:t>
            </a:r>
            <a:r>
              <a:rPr lang="en-US" sz="2400" dirty="0"/>
              <a:t>a </a:t>
            </a:r>
            <a:r>
              <a:rPr lang="en-US" sz="2400" dirty="0" smtClean="0"/>
              <a:t>global undertaking </a:t>
            </a:r>
          </a:p>
          <a:p>
            <a:r>
              <a:rPr lang="en-US" sz="2400" dirty="0"/>
              <a:t>Every country has different </a:t>
            </a:r>
            <a:r>
              <a:rPr lang="en-US" sz="2400" dirty="0" smtClean="0"/>
              <a:t>regulations &amp; protections for </a:t>
            </a:r>
            <a:r>
              <a:rPr lang="en-US" sz="2400" dirty="0"/>
              <a:t>drug products</a:t>
            </a:r>
          </a:p>
          <a:p>
            <a:r>
              <a:rPr lang="en-US" sz="2400" dirty="0" smtClean="0"/>
              <a:t>Different “teams” within </a:t>
            </a:r>
            <a:r>
              <a:rPr lang="en-US" sz="2400" dirty="0"/>
              <a:t>company handle different aspects </a:t>
            </a:r>
            <a:endParaRPr lang="en-US" sz="2400" dirty="0" smtClean="0"/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nvolved at different </a:t>
            </a:r>
            <a:r>
              <a:rPr lang="en-US" sz="2400" dirty="0"/>
              <a:t>stages of product development</a:t>
            </a:r>
          </a:p>
          <a:p>
            <a:pPr lvl="1"/>
            <a:r>
              <a:rPr lang="en-US" sz="2400" dirty="0" smtClean="0"/>
              <a:t>Have different </a:t>
            </a:r>
            <a:r>
              <a:rPr lang="en-US" sz="2400" dirty="0"/>
              <a:t>objectives &amp; priorities </a:t>
            </a:r>
          </a:p>
          <a:p>
            <a:pPr lvl="1"/>
            <a:r>
              <a:rPr lang="en-US" sz="2400" dirty="0" smtClean="0"/>
              <a:t>Often sit in different physical locations</a:t>
            </a:r>
          </a:p>
          <a:p>
            <a:r>
              <a:rPr lang="en-US" sz="2400" dirty="0" smtClean="0"/>
              <a:t>Some aspects handled by external commercialization partners </a:t>
            </a:r>
          </a:p>
          <a:p>
            <a:r>
              <a:rPr lang="en-US" sz="2400" dirty="0" smtClean="0"/>
              <a:t>Companies rely on internal and external counsel to navigate all of this</a:t>
            </a:r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45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Problem Identified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Insufficient and/or late flow of information between teams</a:t>
            </a:r>
          </a:p>
          <a:p>
            <a:pPr lvl="1"/>
            <a:r>
              <a:rPr lang="en-US" sz="2400" dirty="0" smtClean="0"/>
              <a:t>patent and regulatory teams within company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ompany and commercialization partners</a:t>
            </a:r>
          </a:p>
          <a:p>
            <a:pPr lvl="1"/>
            <a:r>
              <a:rPr lang="en-US" sz="2400" dirty="0" smtClean="0"/>
              <a:t>company </a:t>
            </a:r>
            <a:r>
              <a:rPr lang="en-US" sz="2400" dirty="0"/>
              <a:t>and external </a:t>
            </a:r>
            <a:r>
              <a:rPr lang="en-US" sz="2400" dirty="0" smtClean="0"/>
              <a:t>counsel</a:t>
            </a:r>
          </a:p>
          <a:p>
            <a:r>
              <a:rPr lang="en-US" sz="2400" dirty="0"/>
              <a:t>An action by one </a:t>
            </a:r>
            <a:r>
              <a:rPr lang="en-US" sz="2400" dirty="0" smtClean="0"/>
              <a:t>team </a:t>
            </a:r>
            <a:r>
              <a:rPr lang="en-US" sz="2400" dirty="0"/>
              <a:t>can </a:t>
            </a:r>
            <a:r>
              <a:rPr lang="en-US" sz="2400" dirty="0" smtClean="0"/>
              <a:t>trigger </a:t>
            </a:r>
            <a:r>
              <a:rPr lang="en-US" sz="2400" dirty="0"/>
              <a:t>tight </a:t>
            </a:r>
            <a:r>
              <a:rPr lang="en-US" sz="2400" dirty="0" smtClean="0"/>
              <a:t>deadlines </a:t>
            </a:r>
            <a:r>
              <a:rPr lang="en-US" sz="2400" dirty="0"/>
              <a:t>for another </a:t>
            </a:r>
            <a:r>
              <a:rPr lang="en-US" sz="2400" dirty="0" smtClean="0"/>
              <a:t>team </a:t>
            </a:r>
            <a:endParaRPr lang="en-US" sz="2400" dirty="0"/>
          </a:p>
          <a:p>
            <a:r>
              <a:rPr lang="en-US" sz="2400" dirty="0"/>
              <a:t>General lack of knowledge &amp; understanding of the various regulations</a:t>
            </a:r>
          </a:p>
          <a:p>
            <a:r>
              <a:rPr lang="en-US" sz="2400" dirty="0" smtClean="0"/>
              <a:t>Impossible </a:t>
            </a:r>
            <a:r>
              <a:rPr lang="en-US" sz="2400" dirty="0"/>
              <a:t>to know the </a:t>
            </a:r>
            <a:r>
              <a:rPr lang="en-US" sz="2400" dirty="0" smtClean="0"/>
              <a:t>regulations (and changes) </a:t>
            </a:r>
            <a:r>
              <a:rPr lang="en-US" sz="2400" dirty="0"/>
              <a:t>in every </a:t>
            </a:r>
            <a:r>
              <a:rPr lang="en-US" sz="2400" dirty="0" smtClean="0"/>
              <a:t>country </a:t>
            </a:r>
          </a:p>
          <a:p>
            <a:r>
              <a:rPr lang="en-US" sz="2400" dirty="0" smtClean="0"/>
              <a:t>No technology available to help navigate regulations/deadlines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9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07079"/>
          </a:xfrm>
        </p:spPr>
        <p:txBody>
          <a:bodyPr>
            <a:normAutofit fontScale="90000"/>
          </a:bodyPr>
          <a:lstStyle/>
          <a:p>
            <a:r>
              <a:rPr lang="en-US" sz="8900" dirty="0" err="1" smtClean="0"/>
              <a:t>Reglinkr</a:t>
            </a:r>
            <a:r>
              <a:rPr lang="en-US" sz="8900" baseline="30000" dirty="0" smtClean="0"/>
              <a:t>™</a:t>
            </a:r>
            <a:r>
              <a:rPr lang="en-US" sz="89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links company data with legal regulations to strengthen &amp; protect market position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093523"/>
            <a:ext cx="9601200" cy="3581400"/>
          </a:xfrm>
        </p:spPr>
        <p:txBody>
          <a:bodyPr>
            <a:normAutofit/>
          </a:bodyPr>
          <a:lstStyle/>
          <a:p>
            <a:pPr lvl="0"/>
            <a:r>
              <a:rPr lang="en-CA" sz="2400" dirty="0" smtClean="0"/>
              <a:t>Facilitate timely flow of information between teams</a:t>
            </a:r>
          </a:p>
          <a:p>
            <a:pPr lvl="1"/>
            <a:r>
              <a:rPr lang="en-CA" sz="2400" dirty="0" smtClean="0"/>
              <a:t>patent and regulatory teams within company</a:t>
            </a:r>
          </a:p>
          <a:p>
            <a:pPr lvl="1"/>
            <a:r>
              <a:rPr lang="en-CA" sz="2400" dirty="0" smtClean="0"/>
              <a:t>company </a:t>
            </a:r>
            <a:r>
              <a:rPr lang="en-CA" sz="2400" dirty="0"/>
              <a:t>and </a:t>
            </a:r>
            <a:r>
              <a:rPr lang="en-CA" sz="2400" dirty="0" smtClean="0"/>
              <a:t>commercialization partners</a:t>
            </a:r>
          </a:p>
          <a:p>
            <a:pPr lvl="1"/>
            <a:r>
              <a:rPr lang="en-CA" sz="2400" dirty="0" smtClean="0"/>
              <a:t>company and external counsel/consultants</a:t>
            </a:r>
            <a:endParaRPr lang="en-CA" dirty="0"/>
          </a:p>
          <a:p>
            <a:r>
              <a:rPr lang="en-CA" sz="2400" dirty="0" smtClean="0"/>
              <a:t>Enable teams to be informed &amp; proactive rather than reactive</a:t>
            </a:r>
          </a:p>
          <a:p>
            <a:r>
              <a:rPr lang="en-CA" sz="2400" dirty="0" smtClean="0"/>
              <a:t>Minimize risk (missed deadlines &amp; unwanted regulations)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5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07079"/>
          </a:xfrm>
        </p:spPr>
        <p:txBody>
          <a:bodyPr>
            <a:normAutofit fontScale="90000"/>
          </a:bodyPr>
          <a:lstStyle/>
          <a:p>
            <a:r>
              <a:rPr lang="en-US" sz="8900" dirty="0" err="1" smtClean="0"/>
              <a:t>Reglinkr</a:t>
            </a:r>
            <a:r>
              <a:rPr lang="en-US" sz="8900" baseline="30000" dirty="0" smtClean="0"/>
              <a:t>™</a:t>
            </a:r>
            <a:r>
              <a:rPr lang="en-US" sz="89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links company data with legal regulations to </a:t>
            </a:r>
            <a:r>
              <a:rPr lang="en-US" dirty="0"/>
              <a:t>strengthen &amp; protect </a:t>
            </a:r>
            <a:r>
              <a:rPr lang="en-US" dirty="0" smtClean="0"/>
              <a:t>market position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081649"/>
            <a:ext cx="9601200" cy="35814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Dashboard and Reports track to a “Product” </a:t>
            </a:r>
          </a:p>
          <a:p>
            <a:pPr lvl="1"/>
            <a:r>
              <a:rPr lang="en-CA" sz="2400" dirty="0"/>
              <a:t>g</a:t>
            </a:r>
            <a:r>
              <a:rPr lang="en-CA" sz="2400" dirty="0" smtClean="0"/>
              <a:t>lobal IP </a:t>
            </a:r>
            <a:r>
              <a:rPr lang="en-CA" sz="2400" dirty="0"/>
              <a:t>portfolio </a:t>
            </a:r>
            <a:r>
              <a:rPr lang="en-CA" sz="2400" dirty="0" smtClean="0"/>
              <a:t>snapshot</a:t>
            </a:r>
          </a:p>
          <a:p>
            <a:pPr lvl="1"/>
            <a:r>
              <a:rPr lang="en-CA" sz="2400" dirty="0"/>
              <a:t>g</a:t>
            </a:r>
            <a:r>
              <a:rPr lang="en-CA" sz="2400" dirty="0" smtClean="0"/>
              <a:t>lobal clinical development snapshot</a:t>
            </a:r>
          </a:p>
          <a:p>
            <a:pPr lvl="1"/>
            <a:r>
              <a:rPr lang="en-CA" sz="2400" dirty="0"/>
              <a:t>g</a:t>
            </a:r>
            <a:r>
              <a:rPr lang="en-CA" sz="2400" dirty="0" smtClean="0"/>
              <a:t>lobal marketing approval snapshot (planned and actual)</a:t>
            </a:r>
          </a:p>
          <a:p>
            <a:pPr lvl="1"/>
            <a:r>
              <a:rPr lang="en-CA" sz="2400" dirty="0"/>
              <a:t>g</a:t>
            </a:r>
            <a:r>
              <a:rPr lang="en-CA" sz="2400" dirty="0" smtClean="0"/>
              <a:t>lobal LOE (loss of exclusivity) information</a:t>
            </a:r>
            <a:endParaRPr lang="en-CA" dirty="0" smtClean="0"/>
          </a:p>
          <a:p>
            <a:r>
              <a:rPr lang="en-CA" sz="2400" dirty="0" smtClean="0"/>
              <a:t>Due diligence readiness</a:t>
            </a:r>
            <a:endParaRPr lang="en-US" sz="2400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2"/>
            <a:endParaRPr lang="en-CA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3200" y="626670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CONFIDENTIAL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7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46969</TotalTime>
  <Words>969</Words>
  <Application>Microsoft Macintosh PowerPoint</Application>
  <PresentationFormat>Widescreen</PresentationFormat>
  <Paragraphs>163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Calibri</vt:lpstr>
      <vt:lpstr>Franklin Gothic Book</vt:lpstr>
      <vt:lpstr>Crop</vt:lpstr>
      <vt:lpstr>RegLINKR™ (redaCted FOR INDUSTRIAL)</vt:lpstr>
      <vt:lpstr>Who am I?</vt:lpstr>
      <vt:lpstr>Specialized Niche</vt:lpstr>
      <vt:lpstr>Drug Product Life Cycle</vt:lpstr>
      <vt:lpstr>Exclusivity Period</vt:lpstr>
      <vt:lpstr>Drug Regulations</vt:lpstr>
      <vt:lpstr>Problem Identified</vt:lpstr>
      <vt:lpstr>Reglinkr™  links company data with legal regulations to strengthen &amp; protect market position   </vt:lpstr>
      <vt:lpstr>Reglinkr™  links company data with legal regulations to strengthen &amp; protect market position   </vt:lpstr>
      <vt:lpstr>Reglinkr™  links company data with legal regulations to strengthen &amp; protect market position  </vt:lpstr>
      <vt:lpstr>Vetted by Clients</vt:lpstr>
      <vt:lpstr>Takeda/Millennium</vt:lpstr>
      <vt:lpstr>Scholar Rock</vt:lpstr>
      <vt:lpstr>Merck</vt:lpstr>
      <vt:lpstr>Novartis </vt:lpstr>
      <vt:lpstr>Tesaro</vt:lpstr>
      <vt:lpstr>UCB</vt:lpstr>
      <vt:lpstr>Synergies</vt:lpstr>
      <vt:lpstr>Target Markets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to blg</dc:title>
  <dc:creator>Jennifer Raoul</dc:creator>
  <cp:lastModifiedBy>Jennifer Raoul</cp:lastModifiedBy>
  <cp:revision>245</cp:revision>
  <dcterms:created xsi:type="dcterms:W3CDTF">2018-11-11T15:35:23Z</dcterms:created>
  <dcterms:modified xsi:type="dcterms:W3CDTF">2019-06-05T19:06:20Z</dcterms:modified>
</cp:coreProperties>
</file>