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B53B1"/>
    <a:srgbClr val="F0A2E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F99DCD-FF0F-4DA7-992C-0035D13DBA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C20642C-8073-4045-AB9D-B104B794201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526E64-77EC-4DA2-B288-8FB19AC2C8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040AB-A6AD-406E-A0F5-E2A929E6E443}" type="datetimeFigureOut">
              <a:rPr lang="en-CA" smtClean="0"/>
              <a:t>2019-07-02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D8354C-1D33-44EC-973A-EE580E98B8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184CEE-9569-4CF6-879D-3A84FF672E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DF97E-2888-42D4-9600-6D28D02BA9A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456431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95D5D4-33E7-42BC-9EE5-EAED5C22CD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585BEDF-0C91-4093-B22B-C3B36F3E202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BE1933-715A-409B-B094-7319ECAD86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040AB-A6AD-406E-A0F5-E2A929E6E443}" type="datetimeFigureOut">
              <a:rPr lang="en-CA" smtClean="0"/>
              <a:t>2019-07-02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FB9A01-6463-423D-B775-906928F09D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287E74-C76D-40E8-9F3A-46F9D672ED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DF97E-2888-42D4-9600-6D28D02BA9A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093880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5FAB057-00E8-4399-866C-5044A9E92DA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78C847D-8532-443E-A8E3-47D34E4B169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3603C30-DB1D-4D53-B485-CC7FA03DEE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040AB-A6AD-406E-A0F5-E2A929E6E443}" type="datetimeFigureOut">
              <a:rPr lang="en-CA" smtClean="0"/>
              <a:t>2019-07-02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19EECE-455E-43EC-9912-DE5D6EDCF3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CC084B-8E0F-4E40-B3EE-7BA92268AD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DF97E-2888-42D4-9600-6D28D02BA9A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965900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E36449-3B15-40CB-9C4C-1104DE5F4E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D72136-D023-4C6E-AB6B-67FFE80306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5BD9FA-FFB7-4C29-8E35-DF0232A627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040AB-A6AD-406E-A0F5-E2A929E6E443}" type="datetimeFigureOut">
              <a:rPr lang="en-CA" smtClean="0"/>
              <a:t>2019-07-02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3EDDE8-6FEA-4398-B378-41B10460A8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ADE115-A83D-436C-B40D-1D600CD058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DF97E-2888-42D4-9600-6D28D02BA9A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095325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10A129-C03E-4C89-8E8C-86B02FA7F0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8DBC1FF-8A39-48F9-84E6-BD9FEA8DB3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CA5BE6-74A8-42A3-9EB8-1E9586DB50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040AB-A6AD-406E-A0F5-E2A929E6E443}" type="datetimeFigureOut">
              <a:rPr lang="en-CA" smtClean="0"/>
              <a:t>2019-07-02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F3651D-276F-4AD1-A903-72C370640B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EC8458-87B4-44EE-A4C9-77C44FBB18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DF97E-2888-42D4-9600-6D28D02BA9A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134729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EB4B21-B74D-4428-8B4F-18576814C8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9C61AE-3CDF-4618-BE4F-EA322C9006C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E8F3534-3BE4-4149-8A71-766F4B7D1C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55568D4-6D11-4597-BD0D-0FD8201F20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040AB-A6AD-406E-A0F5-E2A929E6E443}" type="datetimeFigureOut">
              <a:rPr lang="en-CA" smtClean="0"/>
              <a:t>2019-07-02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2204F7C-A59C-4387-A91C-70F9B8138D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DD45AE9-CA56-429A-85D7-45B96347FE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DF97E-2888-42D4-9600-6D28D02BA9A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3584699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098C33-3C49-4987-B8CB-E37AFCF5E7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5BC2074-7603-45BC-BBA2-C43D95FE64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32A4875-C73A-4D03-9304-1F4F65BB8C8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DD7B41A-F1F8-466D-A6FB-4B2E4FCE917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1A8B3AE-EBF4-4477-B7F9-E68DBAA78F4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39A77B4-B281-4F76-9C02-EC5D3C843D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040AB-A6AD-406E-A0F5-E2A929E6E443}" type="datetimeFigureOut">
              <a:rPr lang="en-CA" smtClean="0"/>
              <a:t>2019-07-02</a:t>
            </a:fld>
            <a:endParaRPr lang="en-C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63DD111-3287-408D-8ED3-973BA40191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136E80F-D7AF-49AE-A449-CBCDE8F278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DF97E-2888-42D4-9600-6D28D02BA9A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65095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4387BB-C306-45DB-B5B7-3FEF8CFB28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E2821E3-A07D-4502-8B94-569B986487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040AB-A6AD-406E-A0F5-E2A929E6E443}" type="datetimeFigureOut">
              <a:rPr lang="en-CA" smtClean="0"/>
              <a:t>2019-07-02</a:t>
            </a:fld>
            <a:endParaRPr lang="en-C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5FF2881-3192-4707-A51E-0CA076B850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B64024C-F675-4D2D-B72C-3180848DF6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DF97E-2888-42D4-9600-6D28D02BA9A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442806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150A375-B29E-4F30-AB38-2D67F73FD0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040AB-A6AD-406E-A0F5-E2A929E6E443}" type="datetimeFigureOut">
              <a:rPr lang="en-CA" smtClean="0"/>
              <a:t>2019-07-02</a:t>
            </a:fld>
            <a:endParaRPr lang="en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D13E10F-EAE3-47A2-AD4C-C880DBCF46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18CA6A3-1AEA-4854-94C2-471C6A74C4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DF97E-2888-42D4-9600-6D28D02BA9A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06019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F347E0-FCEF-434D-9384-C76518DAFE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55E4D0-780D-42E8-A65A-CF1F12A5D3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A2E6542-A17C-40D1-A2FF-36D9E51FF8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D23B4C2-BB86-433D-9EA9-57EFE63A23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040AB-A6AD-406E-A0F5-E2A929E6E443}" type="datetimeFigureOut">
              <a:rPr lang="en-CA" smtClean="0"/>
              <a:t>2019-07-02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ADDA0A-8237-489F-867D-E5E47D46D9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B86C8CA-1D79-4E80-9773-140CA3D22E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DF97E-2888-42D4-9600-6D28D02BA9A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587458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A33672-C373-4AA5-AD22-C9A0EBB25B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DF3FABA-772B-4220-9157-812CD9E7ADF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7061A9E-C4B3-42CB-98A3-5AF4F27060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65B5DD1-6C16-4F02-BCBD-6D438F3AA2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040AB-A6AD-406E-A0F5-E2A929E6E443}" type="datetimeFigureOut">
              <a:rPr lang="en-CA" smtClean="0"/>
              <a:t>2019-07-02</a:t>
            </a:fld>
            <a:endParaRPr lang="en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613E346-4E23-4071-AC44-379AA5AD69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6F5F9E4-7CE9-459F-9ED5-C73F8A1694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DF97E-2888-42D4-9600-6D28D02BA9A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87411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8FD6227-DBEE-45E0-99EB-E932B1C8A0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AEBB27F-685E-41DA-8B10-F29A060963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1230B1-313E-4296-B39E-67C30A2D163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1040AB-A6AD-406E-A0F5-E2A929E6E443}" type="datetimeFigureOut">
              <a:rPr lang="en-CA" smtClean="0"/>
              <a:t>2019-07-02</a:t>
            </a:fld>
            <a:endParaRPr lang="en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3745DC-AF1A-4260-9128-E77D21216EE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C30D68-7C93-4D9C-8D6A-6C8C3D4DC4E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3DF97E-2888-42D4-9600-6D28D02BA9A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039136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1820BB-321D-4964-8837-B66561F3691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CA" dirty="0"/>
              <a:t>Patent Life Cycle and Regulatory Exclusivities</a:t>
            </a:r>
            <a:br>
              <a:rPr lang="en-CA" dirty="0"/>
            </a:br>
            <a:r>
              <a:rPr lang="en-CA" dirty="0"/>
              <a:t>Canada</a:t>
            </a:r>
          </a:p>
        </p:txBody>
      </p:sp>
    </p:spTree>
    <p:extLst>
      <p:ext uri="{BB962C8B-B14F-4D97-AF65-F5344CB8AC3E}">
        <p14:creationId xmlns:p14="http://schemas.microsoft.com/office/powerpoint/2010/main" val="247332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54466C8D-F02B-4C9A-B635-EE3E41D06EFD}"/>
              </a:ext>
            </a:extLst>
          </p:cNvPr>
          <p:cNvCxnSpPr>
            <a:cxnSpLocks/>
          </p:cNvCxnSpPr>
          <p:nvPr/>
        </p:nvCxnSpPr>
        <p:spPr>
          <a:xfrm flipV="1">
            <a:off x="389823" y="6383597"/>
            <a:ext cx="11027538" cy="952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>
            <a:extLst>
              <a:ext uri="{FF2B5EF4-FFF2-40B4-BE49-F238E27FC236}">
                <a16:creationId xmlns:a16="http://schemas.microsoft.com/office/drawing/2014/main" id="{C2287906-A360-4BC9-8A60-C63CD1FB678F}"/>
              </a:ext>
            </a:extLst>
          </p:cNvPr>
          <p:cNvSpPr/>
          <p:nvPr/>
        </p:nvSpPr>
        <p:spPr>
          <a:xfrm>
            <a:off x="389822" y="1181100"/>
            <a:ext cx="209550" cy="31431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6F3397E2-3FB2-4BCF-A8BD-1B4BDE1864B5}"/>
              </a:ext>
            </a:extLst>
          </p:cNvPr>
          <p:cNvCxnSpPr/>
          <p:nvPr/>
        </p:nvCxnSpPr>
        <p:spPr>
          <a:xfrm>
            <a:off x="6029325" y="6225659"/>
            <a:ext cx="0" cy="3693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E63F768E-B316-492C-B5C4-DAE141968082}"/>
              </a:ext>
            </a:extLst>
          </p:cNvPr>
          <p:cNvCxnSpPr/>
          <p:nvPr/>
        </p:nvCxnSpPr>
        <p:spPr>
          <a:xfrm>
            <a:off x="2933700" y="6216134"/>
            <a:ext cx="0" cy="3693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55657F05-F1EB-4529-A0E1-C7803D68FF54}"/>
              </a:ext>
            </a:extLst>
          </p:cNvPr>
          <p:cNvCxnSpPr/>
          <p:nvPr/>
        </p:nvCxnSpPr>
        <p:spPr>
          <a:xfrm>
            <a:off x="8820150" y="6183868"/>
            <a:ext cx="0" cy="3693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1070D6A4-5DD9-4CDA-90F2-603BC06FE674}"/>
              </a:ext>
            </a:extLst>
          </p:cNvPr>
          <p:cNvSpPr txBox="1"/>
          <p:nvPr/>
        </p:nvSpPr>
        <p:spPr>
          <a:xfrm>
            <a:off x="2749756" y="5951667"/>
            <a:ext cx="52387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dirty="0"/>
              <a:t>10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677A96B7-C0DC-4EEE-983B-B2C89547B702}"/>
              </a:ext>
            </a:extLst>
          </p:cNvPr>
          <p:cNvSpPr txBox="1"/>
          <p:nvPr/>
        </p:nvSpPr>
        <p:spPr>
          <a:xfrm>
            <a:off x="5853113" y="5943598"/>
            <a:ext cx="48577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dirty="0"/>
              <a:t>20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179E98C7-2DEB-475E-89F4-47C41B67BC10}"/>
              </a:ext>
            </a:extLst>
          </p:cNvPr>
          <p:cNvSpPr txBox="1"/>
          <p:nvPr/>
        </p:nvSpPr>
        <p:spPr>
          <a:xfrm>
            <a:off x="8644643" y="5886599"/>
            <a:ext cx="48577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dirty="0"/>
              <a:t>30</a:t>
            </a:r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AFAEFB90-93A1-4E7F-B756-AC0DF6A8E7D9}"/>
              </a:ext>
            </a:extLst>
          </p:cNvPr>
          <p:cNvCxnSpPr>
            <a:cxnSpLocks/>
          </p:cNvCxnSpPr>
          <p:nvPr/>
        </p:nvCxnSpPr>
        <p:spPr>
          <a:xfrm>
            <a:off x="389823" y="6200776"/>
            <a:ext cx="0" cy="3693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E1E007BE-4797-49E0-B61F-E6A078A5AA7A}"/>
              </a:ext>
            </a:extLst>
          </p:cNvPr>
          <p:cNvCxnSpPr/>
          <p:nvPr/>
        </p:nvCxnSpPr>
        <p:spPr>
          <a:xfrm>
            <a:off x="11417361" y="6225659"/>
            <a:ext cx="0" cy="3693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>
            <a:extLst>
              <a:ext uri="{FF2B5EF4-FFF2-40B4-BE49-F238E27FC236}">
                <a16:creationId xmlns:a16="http://schemas.microsoft.com/office/drawing/2014/main" id="{D2A612A1-9E29-4993-A9F5-FC6C4BE9D4B0}"/>
              </a:ext>
            </a:extLst>
          </p:cNvPr>
          <p:cNvSpPr txBox="1"/>
          <p:nvPr/>
        </p:nvSpPr>
        <p:spPr>
          <a:xfrm>
            <a:off x="274819" y="5903881"/>
            <a:ext cx="30479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dirty="0"/>
              <a:t>0</a:t>
            </a:r>
          </a:p>
        </p:txBody>
      </p: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2FDACA38-E4C9-474C-8C4D-30E402B20CB9}"/>
              </a:ext>
            </a:extLst>
          </p:cNvPr>
          <p:cNvCxnSpPr/>
          <p:nvPr/>
        </p:nvCxnSpPr>
        <p:spPr>
          <a:xfrm>
            <a:off x="1533525" y="6296025"/>
            <a:ext cx="0" cy="1809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4C126709-7FB4-4825-A59E-AAB98A1B3313}"/>
              </a:ext>
            </a:extLst>
          </p:cNvPr>
          <p:cNvCxnSpPr>
            <a:cxnSpLocks/>
          </p:cNvCxnSpPr>
          <p:nvPr/>
        </p:nvCxnSpPr>
        <p:spPr>
          <a:xfrm>
            <a:off x="4419600" y="6296025"/>
            <a:ext cx="0" cy="1809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1570B17E-6EB3-4107-A0F8-A5EDEAAB41DE}"/>
              </a:ext>
            </a:extLst>
          </p:cNvPr>
          <p:cNvCxnSpPr>
            <a:cxnSpLocks/>
          </p:cNvCxnSpPr>
          <p:nvPr/>
        </p:nvCxnSpPr>
        <p:spPr>
          <a:xfrm>
            <a:off x="7410450" y="6293109"/>
            <a:ext cx="0" cy="1809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F3F53C52-D1F5-4C06-AA9C-7475048BDA62}"/>
              </a:ext>
            </a:extLst>
          </p:cNvPr>
          <p:cNvCxnSpPr>
            <a:cxnSpLocks/>
          </p:cNvCxnSpPr>
          <p:nvPr/>
        </p:nvCxnSpPr>
        <p:spPr>
          <a:xfrm>
            <a:off x="10125075" y="6293109"/>
            <a:ext cx="0" cy="1809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>
            <a:extLst>
              <a:ext uri="{FF2B5EF4-FFF2-40B4-BE49-F238E27FC236}">
                <a16:creationId xmlns:a16="http://schemas.microsoft.com/office/drawing/2014/main" id="{CCEB93D0-A681-43DB-A575-70D9674B9285}"/>
              </a:ext>
            </a:extLst>
          </p:cNvPr>
          <p:cNvSpPr txBox="1"/>
          <p:nvPr/>
        </p:nvSpPr>
        <p:spPr>
          <a:xfrm>
            <a:off x="11227560" y="5897970"/>
            <a:ext cx="57461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dirty="0"/>
              <a:t>40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0649B4D0-F846-4418-807C-28B08FBF647C}"/>
              </a:ext>
            </a:extLst>
          </p:cNvPr>
          <p:cNvSpPr/>
          <p:nvPr/>
        </p:nvSpPr>
        <p:spPr>
          <a:xfrm>
            <a:off x="599372" y="1181101"/>
            <a:ext cx="1543748" cy="31069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9F19C919-9CE9-4762-8A1B-C0ACA1DD6526}"/>
              </a:ext>
            </a:extLst>
          </p:cNvPr>
          <p:cNvSpPr/>
          <p:nvPr/>
        </p:nvSpPr>
        <p:spPr>
          <a:xfrm>
            <a:off x="2143119" y="1181101"/>
            <a:ext cx="4195766" cy="314324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BDE085E2-E7BE-447B-916C-815EE7598B4F}"/>
              </a:ext>
            </a:extLst>
          </p:cNvPr>
          <p:cNvSpPr txBox="1"/>
          <p:nvPr/>
        </p:nvSpPr>
        <p:spPr>
          <a:xfrm>
            <a:off x="95250" y="1276350"/>
            <a:ext cx="29457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800" dirty="0"/>
              <a:t>(1)</a:t>
            </a:r>
          </a:p>
        </p:txBody>
      </p: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0CDCED93-183F-467E-BF40-32BC1F03D568}"/>
              </a:ext>
            </a:extLst>
          </p:cNvPr>
          <p:cNvCxnSpPr>
            <a:cxnSpLocks/>
          </p:cNvCxnSpPr>
          <p:nvPr/>
        </p:nvCxnSpPr>
        <p:spPr>
          <a:xfrm>
            <a:off x="389822" y="440382"/>
            <a:ext cx="0" cy="74071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Box 49">
            <a:extLst>
              <a:ext uri="{FF2B5EF4-FFF2-40B4-BE49-F238E27FC236}">
                <a16:creationId xmlns:a16="http://schemas.microsoft.com/office/drawing/2014/main" id="{681CBD75-E135-4D38-AA7A-3E8437D6E524}"/>
              </a:ext>
            </a:extLst>
          </p:cNvPr>
          <p:cNvSpPr txBox="1"/>
          <p:nvPr/>
        </p:nvSpPr>
        <p:spPr>
          <a:xfrm>
            <a:off x="161930" y="209550"/>
            <a:ext cx="159067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900" dirty="0"/>
              <a:t>Provisional Appl. Filed (P)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376EB85D-11E3-4F62-81CE-58D0270545DD}"/>
              </a:ext>
            </a:extLst>
          </p:cNvPr>
          <p:cNvSpPr txBox="1"/>
          <p:nvPr/>
        </p:nvSpPr>
        <p:spPr>
          <a:xfrm>
            <a:off x="432328" y="512801"/>
            <a:ext cx="8388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900" dirty="0"/>
              <a:t>Patent Appl. Filed (F)</a:t>
            </a:r>
          </a:p>
        </p:txBody>
      </p: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722F38E3-8D61-4994-A1D6-C6F2F6C4CDF5}"/>
              </a:ext>
            </a:extLst>
          </p:cNvPr>
          <p:cNvCxnSpPr/>
          <p:nvPr/>
        </p:nvCxnSpPr>
        <p:spPr>
          <a:xfrm flipV="1">
            <a:off x="599372" y="880139"/>
            <a:ext cx="0" cy="30096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Box 54">
            <a:extLst>
              <a:ext uri="{FF2B5EF4-FFF2-40B4-BE49-F238E27FC236}">
                <a16:creationId xmlns:a16="http://schemas.microsoft.com/office/drawing/2014/main" id="{4C1F6B46-9D35-4ACF-A568-1961BC425970}"/>
              </a:ext>
            </a:extLst>
          </p:cNvPr>
          <p:cNvSpPr txBox="1"/>
          <p:nvPr/>
        </p:nvSpPr>
        <p:spPr>
          <a:xfrm>
            <a:off x="681388" y="1181100"/>
            <a:ext cx="13950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/>
              <a:t>(API Patent)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D4F94F53-1283-4A6C-B3A9-A43845EC4EE2}"/>
              </a:ext>
            </a:extLst>
          </p:cNvPr>
          <p:cNvSpPr txBox="1"/>
          <p:nvPr/>
        </p:nvSpPr>
        <p:spPr>
          <a:xfrm>
            <a:off x="1752600" y="572005"/>
            <a:ext cx="8388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900" dirty="0"/>
              <a:t>Patent Issued (I)</a:t>
            </a:r>
          </a:p>
        </p:txBody>
      </p: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95606B2A-23FB-47B1-ADD8-7A44A2AFA33C}"/>
              </a:ext>
            </a:extLst>
          </p:cNvPr>
          <p:cNvCxnSpPr/>
          <p:nvPr/>
        </p:nvCxnSpPr>
        <p:spPr>
          <a:xfrm flipV="1">
            <a:off x="2143119" y="880139"/>
            <a:ext cx="0" cy="30096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TextBox 58">
            <a:extLst>
              <a:ext uri="{FF2B5EF4-FFF2-40B4-BE49-F238E27FC236}">
                <a16:creationId xmlns:a16="http://schemas.microsoft.com/office/drawing/2014/main" id="{A1B7D599-3C1E-44B0-A764-A0CE8B622D90}"/>
              </a:ext>
            </a:extLst>
          </p:cNvPr>
          <p:cNvSpPr txBox="1"/>
          <p:nvPr/>
        </p:nvSpPr>
        <p:spPr>
          <a:xfrm>
            <a:off x="3580700" y="626727"/>
            <a:ext cx="838899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900" dirty="0"/>
              <a:t>NDS Filed</a:t>
            </a:r>
          </a:p>
        </p:txBody>
      </p:sp>
      <p:cxnSp>
        <p:nvCxnSpPr>
          <p:cNvPr id="60" name="Straight Connector 59">
            <a:extLst>
              <a:ext uri="{FF2B5EF4-FFF2-40B4-BE49-F238E27FC236}">
                <a16:creationId xmlns:a16="http://schemas.microsoft.com/office/drawing/2014/main" id="{82C28E32-1347-4B88-941C-31073E1EA15F}"/>
              </a:ext>
            </a:extLst>
          </p:cNvPr>
          <p:cNvCxnSpPr/>
          <p:nvPr/>
        </p:nvCxnSpPr>
        <p:spPr>
          <a:xfrm flipV="1">
            <a:off x="3943344" y="880138"/>
            <a:ext cx="0" cy="30096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TextBox 60">
            <a:extLst>
              <a:ext uri="{FF2B5EF4-FFF2-40B4-BE49-F238E27FC236}">
                <a16:creationId xmlns:a16="http://schemas.microsoft.com/office/drawing/2014/main" id="{167FD7DD-33E7-4BDB-8612-04DAC3FB883E}"/>
              </a:ext>
            </a:extLst>
          </p:cNvPr>
          <p:cNvSpPr txBox="1"/>
          <p:nvPr/>
        </p:nvSpPr>
        <p:spPr>
          <a:xfrm>
            <a:off x="4240998" y="382994"/>
            <a:ext cx="838899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900" dirty="0"/>
              <a:t>NOC Granted</a:t>
            </a:r>
          </a:p>
          <a:p>
            <a:r>
              <a:rPr lang="en-CA" sz="900" dirty="0"/>
              <a:t>(Market Approval)</a:t>
            </a:r>
          </a:p>
        </p:txBody>
      </p: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46D031E6-6B42-4139-B1B5-5F0B211A6684}"/>
              </a:ext>
            </a:extLst>
          </p:cNvPr>
          <p:cNvCxnSpPr>
            <a:cxnSpLocks/>
          </p:cNvCxnSpPr>
          <p:nvPr/>
        </p:nvCxnSpPr>
        <p:spPr>
          <a:xfrm flipV="1">
            <a:off x="4477449" y="905026"/>
            <a:ext cx="349" cy="3132777"/>
          </a:xfrm>
          <a:prstGeom prst="line">
            <a:avLst/>
          </a:prstGeom>
          <a:ln w="9525" cap="flat" cmpd="sng" algn="ctr">
            <a:solidFill>
              <a:schemeClr val="accent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63" name="TextBox 62">
            <a:extLst>
              <a:ext uri="{FF2B5EF4-FFF2-40B4-BE49-F238E27FC236}">
                <a16:creationId xmlns:a16="http://schemas.microsoft.com/office/drawing/2014/main" id="{E52C4015-163C-4151-AD09-6006E211D46D}"/>
              </a:ext>
            </a:extLst>
          </p:cNvPr>
          <p:cNvSpPr txBox="1"/>
          <p:nvPr/>
        </p:nvSpPr>
        <p:spPr>
          <a:xfrm>
            <a:off x="5829131" y="505668"/>
            <a:ext cx="8388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900" dirty="0"/>
              <a:t>Patent Expires (E)</a:t>
            </a:r>
          </a:p>
        </p:txBody>
      </p:sp>
      <p:cxnSp>
        <p:nvCxnSpPr>
          <p:cNvPr id="64" name="Straight Connector 63">
            <a:extLst>
              <a:ext uri="{FF2B5EF4-FFF2-40B4-BE49-F238E27FC236}">
                <a16:creationId xmlns:a16="http://schemas.microsoft.com/office/drawing/2014/main" id="{5F88B232-6AFA-47F0-9030-E47878BDE8E8}"/>
              </a:ext>
            </a:extLst>
          </p:cNvPr>
          <p:cNvCxnSpPr/>
          <p:nvPr/>
        </p:nvCxnSpPr>
        <p:spPr>
          <a:xfrm flipV="1">
            <a:off x="6338885" y="880138"/>
            <a:ext cx="0" cy="30096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Rectangle 65">
            <a:extLst>
              <a:ext uri="{FF2B5EF4-FFF2-40B4-BE49-F238E27FC236}">
                <a16:creationId xmlns:a16="http://schemas.microsoft.com/office/drawing/2014/main" id="{589578F4-19FB-444A-B576-D87075F34598}"/>
              </a:ext>
            </a:extLst>
          </p:cNvPr>
          <p:cNvSpPr/>
          <p:nvPr/>
        </p:nvSpPr>
        <p:spPr>
          <a:xfrm>
            <a:off x="2933691" y="2433605"/>
            <a:ext cx="209550" cy="31431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63155F63-D230-444F-8037-E506C2E45D89}"/>
              </a:ext>
            </a:extLst>
          </p:cNvPr>
          <p:cNvSpPr/>
          <p:nvPr/>
        </p:nvSpPr>
        <p:spPr>
          <a:xfrm>
            <a:off x="3265516" y="3042499"/>
            <a:ext cx="209550" cy="31431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F3E0B2E3-3B4F-4828-AF59-FF4EA2EC1DEB}"/>
              </a:ext>
            </a:extLst>
          </p:cNvPr>
          <p:cNvSpPr/>
          <p:nvPr/>
        </p:nvSpPr>
        <p:spPr>
          <a:xfrm>
            <a:off x="1291097" y="1809697"/>
            <a:ext cx="2293321" cy="304791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71" name="Rectangle 70">
            <a:extLst>
              <a:ext uri="{FF2B5EF4-FFF2-40B4-BE49-F238E27FC236}">
                <a16:creationId xmlns:a16="http://schemas.microsoft.com/office/drawing/2014/main" id="{EE458BFC-3D3A-4588-9166-47859F7FA252}"/>
              </a:ext>
            </a:extLst>
          </p:cNvPr>
          <p:cNvSpPr/>
          <p:nvPr/>
        </p:nvSpPr>
        <p:spPr>
          <a:xfrm>
            <a:off x="3143250" y="2429562"/>
            <a:ext cx="1334199" cy="318360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C6E871FC-236A-40A5-AB15-0577AD706B9E}"/>
              </a:ext>
            </a:extLst>
          </p:cNvPr>
          <p:cNvSpPr/>
          <p:nvPr/>
        </p:nvSpPr>
        <p:spPr>
          <a:xfrm>
            <a:off x="3483181" y="3051369"/>
            <a:ext cx="3258098" cy="291847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6D969027-8AC6-48EB-93E5-A3D0A5DE0052}"/>
              </a:ext>
            </a:extLst>
          </p:cNvPr>
          <p:cNvSpPr/>
          <p:nvPr/>
        </p:nvSpPr>
        <p:spPr>
          <a:xfrm>
            <a:off x="3584418" y="1809908"/>
            <a:ext cx="3446191" cy="304112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41DE471D-A2E3-496F-B395-3244CF7718FE}"/>
              </a:ext>
            </a:extLst>
          </p:cNvPr>
          <p:cNvSpPr/>
          <p:nvPr/>
        </p:nvSpPr>
        <p:spPr>
          <a:xfrm>
            <a:off x="4477449" y="2426045"/>
            <a:ext cx="4652967" cy="309256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98FA5BF2-382A-4385-8614-1C66A733097A}"/>
              </a:ext>
            </a:extLst>
          </p:cNvPr>
          <p:cNvSpPr/>
          <p:nvPr/>
        </p:nvSpPr>
        <p:spPr>
          <a:xfrm>
            <a:off x="6751510" y="3046308"/>
            <a:ext cx="2782999" cy="297921"/>
          </a:xfrm>
          <a:prstGeom prst="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96CCC735-6D10-499B-BB77-BB2FE63A5282}"/>
              </a:ext>
            </a:extLst>
          </p:cNvPr>
          <p:cNvSpPr txBox="1"/>
          <p:nvPr/>
        </p:nvSpPr>
        <p:spPr>
          <a:xfrm>
            <a:off x="917916" y="1477672"/>
            <a:ext cx="33709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900" dirty="0"/>
              <a:t>(P)</a:t>
            </a:r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E1ECBFFA-6733-444B-9836-B2BD116422F4}"/>
              </a:ext>
            </a:extLst>
          </p:cNvPr>
          <p:cNvSpPr txBox="1"/>
          <p:nvPr/>
        </p:nvSpPr>
        <p:spPr>
          <a:xfrm>
            <a:off x="1112574" y="1480853"/>
            <a:ext cx="33709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900" dirty="0"/>
              <a:t>(F)</a:t>
            </a: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2281199C-1B98-4E98-885F-B82CC9A7D07F}"/>
              </a:ext>
            </a:extLst>
          </p:cNvPr>
          <p:cNvSpPr txBox="1"/>
          <p:nvPr/>
        </p:nvSpPr>
        <p:spPr>
          <a:xfrm>
            <a:off x="3454388" y="1467046"/>
            <a:ext cx="33709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900" dirty="0"/>
              <a:t>(I)</a:t>
            </a:r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E737CCD3-18A1-4D55-9BD4-A60FE20673D0}"/>
              </a:ext>
            </a:extLst>
          </p:cNvPr>
          <p:cNvSpPr txBox="1"/>
          <p:nvPr/>
        </p:nvSpPr>
        <p:spPr>
          <a:xfrm>
            <a:off x="4345360" y="2092422"/>
            <a:ext cx="33709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900" dirty="0"/>
              <a:t>(I)</a:t>
            </a:r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17AF9946-6877-4706-82A9-66F941F4C4EF}"/>
              </a:ext>
            </a:extLst>
          </p:cNvPr>
          <p:cNvSpPr txBox="1"/>
          <p:nvPr/>
        </p:nvSpPr>
        <p:spPr>
          <a:xfrm>
            <a:off x="2765155" y="2112006"/>
            <a:ext cx="33709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900" dirty="0"/>
              <a:t>(P)</a:t>
            </a:r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2F11D75F-3D40-46AB-B464-CEBDFA55771A}"/>
              </a:ext>
            </a:extLst>
          </p:cNvPr>
          <p:cNvSpPr txBox="1"/>
          <p:nvPr/>
        </p:nvSpPr>
        <p:spPr>
          <a:xfrm>
            <a:off x="3143244" y="2729128"/>
            <a:ext cx="33709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900" dirty="0"/>
              <a:t>(P)</a:t>
            </a:r>
          </a:p>
        </p:txBody>
      </p:sp>
      <p:sp>
        <p:nvSpPr>
          <p:cNvPr id="83" name="TextBox 82">
            <a:extLst>
              <a:ext uri="{FF2B5EF4-FFF2-40B4-BE49-F238E27FC236}">
                <a16:creationId xmlns:a16="http://schemas.microsoft.com/office/drawing/2014/main" id="{B29B8789-FF09-4DF2-9E08-AB7431E4B69F}"/>
              </a:ext>
            </a:extLst>
          </p:cNvPr>
          <p:cNvSpPr txBox="1"/>
          <p:nvPr/>
        </p:nvSpPr>
        <p:spPr>
          <a:xfrm>
            <a:off x="3342566" y="2727926"/>
            <a:ext cx="33709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900" dirty="0"/>
              <a:t>(F)</a:t>
            </a:r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D1D6E21D-1509-4C7F-9F88-23F27A1B4D65}"/>
              </a:ext>
            </a:extLst>
          </p:cNvPr>
          <p:cNvSpPr txBox="1"/>
          <p:nvPr/>
        </p:nvSpPr>
        <p:spPr>
          <a:xfrm>
            <a:off x="2974705" y="2119761"/>
            <a:ext cx="33709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900" dirty="0"/>
              <a:t>(F)</a:t>
            </a:r>
          </a:p>
        </p:txBody>
      </p:sp>
      <p:cxnSp>
        <p:nvCxnSpPr>
          <p:cNvPr id="89" name="Straight Connector 88">
            <a:extLst>
              <a:ext uri="{FF2B5EF4-FFF2-40B4-BE49-F238E27FC236}">
                <a16:creationId xmlns:a16="http://schemas.microsoft.com/office/drawing/2014/main" id="{87FB4A2B-4FD2-4080-B840-384EA0B32AE9}"/>
              </a:ext>
            </a:extLst>
          </p:cNvPr>
          <p:cNvCxnSpPr>
            <a:cxnSpLocks/>
          </p:cNvCxnSpPr>
          <p:nvPr/>
        </p:nvCxnSpPr>
        <p:spPr>
          <a:xfrm flipV="1">
            <a:off x="1083401" y="1677523"/>
            <a:ext cx="0" cy="26184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Connector 89">
            <a:extLst>
              <a:ext uri="{FF2B5EF4-FFF2-40B4-BE49-F238E27FC236}">
                <a16:creationId xmlns:a16="http://schemas.microsoft.com/office/drawing/2014/main" id="{61DD7F85-E531-409A-825D-CDE02411A9D6}"/>
              </a:ext>
            </a:extLst>
          </p:cNvPr>
          <p:cNvCxnSpPr>
            <a:cxnSpLocks/>
          </p:cNvCxnSpPr>
          <p:nvPr/>
        </p:nvCxnSpPr>
        <p:spPr>
          <a:xfrm>
            <a:off x="1283338" y="1661921"/>
            <a:ext cx="0" cy="2678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Straight Connector 90">
            <a:extLst>
              <a:ext uri="{FF2B5EF4-FFF2-40B4-BE49-F238E27FC236}">
                <a16:creationId xmlns:a16="http://schemas.microsoft.com/office/drawing/2014/main" id="{584C06AF-29FF-4A19-8E91-DA61816870BE}"/>
              </a:ext>
            </a:extLst>
          </p:cNvPr>
          <p:cNvCxnSpPr>
            <a:cxnSpLocks/>
          </p:cNvCxnSpPr>
          <p:nvPr/>
        </p:nvCxnSpPr>
        <p:spPr>
          <a:xfrm>
            <a:off x="2933700" y="2342838"/>
            <a:ext cx="0" cy="2678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Straight Connector 91">
            <a:extLst>
              <a:ext uri="{FF2B5EF4-FFF2-40B4-BE49-F238E27FC236}">
                <a16:creationId xmlns:a16="http://schemas.microsoft.com/office/drawing/2014/main" id="{F53252CB-593C-4C07-BDF1-48D66C50AC07}"/>
              </a:ext>
            </a:extLst>
          </p:cNvPr>
          <p:cNvCxnSpPr>
            <a:cxnSpLocks/>
          </p:cNvCxnSpPr>
          <p:nvPr/>
        </p:nvCxnSpPr>
        <p:spPr>
          <a:xfrm>
            <a:off x="3143244" y="2342838"/>
            <a:ext cx="0" cy="33526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Straight Connector 92">
            <a:extLst>
              <a:ext uri="{FF2B5EF4-FFF2-40B4-BE49-F238E27FC236}">
                <a16:creationId xmlns:a16="http://schemas.microsoft.com/office/drawing/2014/main" id="{BD6B5087-C2C5-4B35-A75C-939CF55C19F0}"/>
              </a:ext>
            </a:extLst>
          </p:cNvPr>
          <p:cNvCxnSpPr>
            <a:cxnSpLocks/>
          </p:cNvCxnSpPr>
          <p:nvPr/>
        </p:nvCxnSpPr>
        <p:spPr>
          <a:xfrm>
            <a:off x="3479631" y="2940266"/>
            <a:ext cx="0" cy="29828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>
            <a:extLst>
              <a:ext uri="{FF2B5EF4-FFF2-40B4-BE49-F238E27FC236}">
                <a16:creationId xmlns:a16="http://schemas.microsoft.com/office/drawing/2014/main" id="{EE048B32-70C0-4144-9E8C-A3B26CD438B5}"/>
              </a:ext>
            </a:extLst>
          </p:cNvPr>
          <p:cNvCxnSpPr>
            <a:cxnSpLocks/>
          </p:cNvCxnSpPr>
          <p:nvPr/>
        </p:nvCxnSpPr>
        <p:spPr>
          <a:xfrm>
            <a:off x="3280154" y="2926895"/>
            <a:ext cx="9874" cy="2613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5" name="TextBox 104">
            <a:extLst>
              <a:ext uri="{FF2B5EF4-FFF2-40B4-BE49-F238E27FC236}">
                <a16:creationId xmlns:a16="http://schemas.microsoft.com/office/drawing/2014/main" id="{52DCAC26-A7A7-41D7-BD5F-041D0EDC34FA}"/>
              </a:ext>
            </a:extLst>
          </p:cNvPr>
          <p:cNvSpPr txBox="1"/>
          <p:nvPr/>
        </p:nvSpPr>
        <p:spPr>
          <a:xfrm>
            <a:off x="6577983" y="2738932"/>
            <a:ext cx="33709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900" dirty="0"/>
              <a:t>(I)</a:t>
            </a:r>
          </a:p>
        </p:txBody>
      </p:sp>
      <p:cxnSp>
        <p:nvCxnSpPr>
          <p:cNvPr id="106" name="Straight Connector 105">
            <a:extLst>
              <a:ext uri="{FF2B5EF4-FFF2-40B4-BE49-F238E27FC236}">
                <a16:creationId xmlns:a16="http://schemas.microsoft.com/office/drawing/2014/main" id="{BC835D9F-FC40-4F8F-A201-D11BBAB34156}"/>
              </a:ext>
            </a:extLst>
          </p:cNvPr>
          <p:cNvCxnSpPr>
            <a:cxnSpLocks/>
          </p:cNvCxnSpPr>
          <p:nvPr/>
        </p:nvCxnSpPr>
        <p:spPr>
          <a:xfrm>
            <a:off x="3432554" y="3079295"/>
            <a:ext cx="9874" cy="2613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Connector 106">
            <a:extLst>
              <a:ext uri="{FF2B5EF4-FFF2-40B4-BE49-F238E27FC236}">
                <a16:creationId xmlns:a16="http://schemas.microsoft.com/office/drawing/2014/main" id="{7705269B-B28E-4E40-A382-BDBF25F73BA9}"/>
              </a:ext>
            </a:extLst>
          </p:cNvPr>
          <p:cNvCxnSpPr>
            <a:cxnSpLocks/>
          </p:cNvCxnSpPr>
          <p:nvPr/>
        </p:nvCxnSpPr>
        <p:spPr>
          <a:xfrm>
            <a:off x="4477449" y="2292137"/>
            <a:ext cx="0" cy="2678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Connector 107">
            <a:extLst>
              <a:ext uri="{FF2B5EF4-FFF2-40B4-BE49-F238E27FC236}">
                <a16:creationId xmlns:a16="http://schemas.microsoft.com/office/drawing/2014/main" id="{38A63A75-C164-4D63-A692-DE973C4D4866}"/>
              </a:ext>
            </a:extLst>
          </p:cNvPr>
          <p:cNvCxnSpPr>
            <a:cxnSpLocks/>
            <a:stCxn id="105" idx="2"/>
            <a:endCxn id="72" idx="3"/>
          </p:cNvCxnSpPr>
          <p:nvPr/>
        </p:nvCxnSpPr>
        <p:spPr>
          <a:xfrm flipH="1">
            <a:off x="6741279" y="2969764"/>
            <a:ext cx="5249" cy="22752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0" name="TextBox 109">
            <a:extLst>
              <a:ext uri="{FF2B5EF4-FFF2-40B4-BE49-F238E27FC236}">
                <a16:creationId xmlns:a16="http://schemas.microsoft.com/office/drawing/2014/main" id="{96DE7DCD-AC5D-4377-A625-A72C61F5821A}"/>
              </a:ext>
            </a:extLst>
          </p:cNvPr>
          <p:cNvSpPr txBox="1"/>
          <p:nvPr/>
        </p:nvSpPr>
        <p:spPr>
          <a:xfrm>
            <a:off x="1745874" y="1767713"/>
            <a:ext cx="17693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/>
              <a:t>(Drug + Disease)</a:t>
            </a:r>
          </a:p>
        </p:txBody>
      </p:sp>
      <p:sp>
        <p:nvSpPr>
          <p:cNvPr id="111" name="TextBox 110">
            <a:extLst>
              <a:ext uri="{FF2B5EF4-FFF2-40B4-BE49-F238E27FC236}">
                <a16:creationId xmlns:a16="http://schemas.microsoft.com/office/drawing/2014/main" id="{B5F88346-F8E5-4A13-B30A-229B4AFF861E}"/>
              </a:ext>
            </a:extLst>
          </p:cNvPr>
          <p:cNvSpPr txBox="1"/>
          <p:nvPr/>
        </p:nvSpPr>
        <p:spPr>
          <a:xfrm>
            <a:off x="3108851" y="2415768"/>
            <a:ext cx="15111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/>
              <a:t>(Formulation)</a:t>
            </a:r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id="{509B9D4C-A426-47E9-9106-184F3546EDD2}"/>
              </a:ext>
            </a:extLst>
          </p:cNvPr>
          <p:cNvSpPr txBox="1"/>
          <p:nvPr/>
        </p:nvSpPr>
        <p:spPr>
          <a:xfrm>
            <a:off x="4082081" y="3016445"/>
            <a:ext cx="13950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/>
              <a:t>(Dosing)</a:t>
            </a:r>
          </a:p>
        </p:txBody>
      </p:sp>
      <p:sp>
        <p:nvSpPr>
          <p:cNvPr id="114" name="TextBox 113">
            <a:extLst>
              <a:ext uri="{FF2B5EF4-FFF2-40B4-BE49-F238E27FC236}">
                <a16:creationId xmlns:a16="http://schemas.microsoft.com/office/drawing/2014/main" id="{67F70ACC-D619-4485-8914-06E6A501353D}"/>
              </a:ext>
            </a:extLst>
          </p:cNvPr>
          <p:cNvSpPr txBox="1"/>
          <p:nvPr/>
        </p:nvSpPr>
        <p:spPr>
          <a:xfrm>
            <a:off x="2581405" y="2460302"/>
            <a:ext cx="29457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800" dirty="0"/>
              <a:t>(3)</a:t>
            </a:r>
          </a:p>
        </p:txBody>
      </p:sp>
      <p:sp>
        <p:nvSpPr>
          <p:cNvPr id="115" name="TextBox 114">
            <a:extLst>
              <a:ext uri="{FF2B5EF4-FFF2-40B4-BE49-F238E27FC236}">
                <a16:creationId xmlns:a16="http://schemas.microsoft.com/office/drawing/2014/main" id="{A414830F-B7B6-45DA-8C09-A37FF5C40F04}"/>
              </a:ext>
            </a:extLst>
          </p:cNvPr>
          <p:cNvSpPr txBox="1"/>
          <p:nvPr/>
        </p:nvSpPr>
        <p:spPr>
          <a:xfrm>
            <a:off x="2914319" y="3106101"/>
            <a:ext cx="29457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800" dirty="0"/>
              <a:t>(4)</a:t>
            </a:r>
          </a:p>
        </p:txBody>
      </p:sp>
      <p:sp>
        <p:nvSpPr>
          <p:cNvPr id="116" name="TextBox 115">
            <a:extLst>
              <a:ext uri="{FF2B5EF4-FFF2-40B4-BE49-F238E27FC236}">
                <a16:creationId xmlns:a16="http://schemas.microsoft.com/office/drawing/2014/main" id="{67EED27A-AB8D-40FC-B008-E3B0AC0D666E}"/>
              </a:ext>
            </a:extLst>
          </p:cNvPr>
          <p:cNvSpPr txBox="1"/>
          <p:nvPr/>
        </p:nvSpPr>
        <p:spPr>
          <a:xfrm>
            <a:off x="6797846" y="1446154"/>
            <a:ext cx="3637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900" dirty="0"/>
              <a:t>(E)</a:t>
            </a:r>
          </a:p>
        </p:txBody>
      </p:sp>
      <p:sp>
        <p:nvSpPr>
          <p:cNvPr id="117" name="TextBox 116">
            <a:extLst>
              <a:ext uri="{FF2B5EF4-FFF2-40B4-BE49-F238E27FC236}">
                <a16:creationId xmlns:a16="http://schemas.microsoft.com/office/drawing/2014/main" id="{0C6CADC7-9800-4E7F-90DB-E30620744A2C}"/>
              </a:ext>
            </a:extLst>
          </p:cNvPr>
          <p:cNvSpPr txBox="1"/>
          <p:nvPr/>
        </p:nvSpPr>
        <p:spPr>
          <a:xfrm>
            <a:off x="8988960" y="2093126"/>
            <a:ext cx="3637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900" dirty="0"/>
              <a:t>(E)</a:t>
            </a:r>
          </a:p>
        </p:txBody>
      </p:sp>
      <p:sp>
        <p:nvSpPr>
          <p:cNvPr id="118" name="TextBox 117">
            <a:extLst>
              <a:ext uri="{FF2B5EF4-FFF2-40B4-BE49-F238E27FC236}">
                <a16:creationId xmlns:a16="http://schemas.microsoft.com/office/drawing/2014/main" id="{D966E404-3425-4C06-B3DB-72F0FD8D9826}"/>
              </a:ext>
            </a:extLst>
          </p:cNvPr>
          <p:cNvSpPr txBox="1"/>
          <p:nvPr/>
        </p:nvSpPr>
        <p:spPr>
          <a:xfrm>
            <a:off x="9740813" y="2650302"/>
            <a:ext cx="499455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900" dirty="0"/>
              <a:t>(E*)</a:t>
            </a:r>
          </a:p>
        </p:txBody>
      </p:sp>
      <p:cxnSp>
        <p:nvCxnSpPr>
          <p:cNvPr id="119" name="Straight Connector 118">
            <a:extLst>
              <a:ext uri="{FF2B5EF4-FFF2-40B4-BE49-F238E27FC236}">
                <a16:creationId xmlns:a16="http://schemas.microsoft.com/office/drawing/2014/main" id="{D4DCD382-71E0-421E-9CDB-23AF81B80F69}"/>
              </a:ext>
            </a:extLst>
          </p:cNvPr>
          <p:cNvCxnSpPr>
            <a:cxnSpLocks/>
          </p:cNvCxnSpPr>
          <p:nvPr/>
        </p:nvCxnSpPr>
        <p:spPr>
          <a:xfrm>
            <a:off x="9130416" y="2322096"/>
            <a:ext cx="0" cy="2678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Straight Connector 119">
            <a:extLst>
              <a:ext uri="{FF2B5EF4-FFF2-40B4-BE49-F238E27FC236}">
                <a16:creationId xmlns:a16="http://schemas.microsoft.com/office/drawing/2014/main" id="{C068E130-9A01-428B-8FEA-67BFC0E39953}"/>
              </a:ext>
            </a:extLst>
          </p:cNvPr>
          <p:cNvCxnSpPr>
            <a:cxnSpLocks/>
          </p:cNvCxnSpPr>
          <p:nvPr/>
        </p:nvCxnSpPr>
        <p:spPr>
          <a:xfrm>
            <a:off x="7023275" y="1640783"/>
            <a:ext cx="0" cy="2678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Straight Connector 120">
            <a:extLst>
              <a:ext uri="{FF2B5EF4-FFF2-40B4-BE49-F238E27FC236}">
                <a16:creationId xmlns:a16="http://schemas.microsoft.com/office/drawing/2014/main" id="{7961903B-AFCE-4152-8940-8327A2EDF1DF}"/>
              </a:ext>
            </a:extLst>
          </p:cNvPr>
          <p:cNvCxnSpPr>
            <a:cxnSpLocks/>
          </p:cNvCxnSpPr>
          <p:nvPr/>
        </p:nvCxnSpPr>
        <p:spPr>
          <a:xfrm>
            <a:off x="3580700" y="1661921"/>
            <a:ext cx="0" cy="2678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Straight Connector 121">
            <a:extLst>
              <a:ext uri="{FF2B5EF4-FFF2-40B4-BE49-F238E27FC236}">
                <a16:creationId xmlns:a16="http://schemas.microsoft.com/office/drawing/2014/main" id="{C9CE4D86-83B1-4B1A-A63B-470E1AFE5ECA}"/>
              </a:ext>
            </a:extLst>
          </p:cNvPr>
          <p:cNvCxnSpPr>
            <a:cxnSpLocks/>
          </p:cNvCxnSpPr>
          <p:nvPr/>
        </p:nvCxnSpPr>
        <p:spPr>
          <a:xfrm>
            <a:off x="9957920" y="2870032"/>
            <a:ext cx="0" cy="26781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3" name="Rectangle 122">
            <a:extLst>
              <a:ext uri="{FF2B5EF4-FFF2-40B4-BE49-F238E27FC236}">
                <a16:creationId xmlns:a16="http://schemas.microsoft.com/office/drawing/2014/main" id="{9D90F72B-D222-4E50-AFC2-3F8C91FD9065}"/>
              </a:ext>
            </a:extLst>
          </p:cNvPr>
          <p:cNvSpPr/>
          <p:nvPr/>
        </p:nvSpPr>
        <p:spPr>
          <a:xfrm>
            <a:off x="4477449" y="3728547"/>
            <a:ext cx="2083149" cy="309256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24" name="Rectangle 123">
            <a:extLst>
              <a:ext uri="{FF2B5EF4-FFF2-40B4-BE49-F238E27FC236}">
                <a16:creationId xmlns:a16="http://schemas.microsoft.com/office/drawing/2014/main" id="{5428BA57-4AF7-47C5-A95E-7B7D4E9EAACC}"/>
              </a:ext>
            </a:extLst>
          </p:cNvPr>
          <p:cNvSpPr/>
          <p:nvPr/>
        </p:nvSpPr>
        <p:spPr>
          <a:xfrm>
            <a:off x="6570949" y="3728275"/>
            <a:ext cx="354204" cy="308541"/>
          </a:xfrm>
          <a:prstGeom prst="rect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25" name="Rectangle 124">
            <a:extLst>
              <a:ext uri="{FF2B5EF4-FFF2-40B4-BE49-F238E27FC236}">
                <a16:creationId xmlns:a16="http://schemas.microsoft.com/office/drawing/2014/main" id="{F93CFB19-6BBD-45E1-9A61-2803D086FF66}"/>
              </a:ext>
            </a:extLst>
          </p:cNvPr>
          <p:cNvSpPr/>
          <p:nvPr/>
        </p:nvSpPr>
        <p:spPr>
          <a:xfrm>
            <a:off x="6917899" y="3728276"/>
            <a:ext cx="105727" cy="309256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cxnSp>
        <p:nvCxnSpPr>
          <p:cNvPr id="127" name="Straight Connector 126">
            <a:extLst>
              <a:ext uri="{FF2B5EF4-FFF2-40B4-BE49-F238E27FC236}">
                <a16:creationId xmlns:a16="http://schemas.microsoft.com/office/drawing/2014/main" id="{E8D35AB3-20F3-43ED-89DD-12C4177656FC}"/>
              </a:ext>
            </a:extLst>
          </p:cNvPr>
          <p:cNvCxnSpPr>
            <a:cxnSpLocks/>
            <a:stCxn id="125" idx="3"/>
          </p:cNvCxnSpPr>
          <p:nvPr/>
        </p:nvCxnSpPr>
        <p:spPr>
          <a:xfrm flipV="1">
            <a:off x="7023626" y="535422"/>
            <a:ext cx="0" cy="3347482"/>
          </a:xfrm>
          <a:prstGeom prst="line">
            <a:avLst/>
          </a:prstGeom>
          <a:ln w="952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30" name="TextBox 129">
            <a:extLst>
              <a:ext uri="{FF2B5EF4-FFF2-40B4-BE49-F238E27FC236}">
                <a16:creationId xmlns:a16="http://schemas.microsoft.com/office/drawing/2014/main" id="{FA64C318-91EE-4B5C-8EBD-3BAF70C62D1B}"/>
              </a:ext>
            </a:extLst>
          </p:cNvPr>
          <p:cNvSpPr txBox="1"/>
          <p:nvPr/>
        </p:nvSpPr>
        <p:spPr>
          <a:xfrm>
            <a:off x="6524235" y="151626"/>
            <a:ext cx="648776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CA" b="1" dirty="0"/>
              <a:t>LOE</a:t>
            </a:r>
          </a:p>
        </p:txBody>
      </p:sp>
      <p:cxnSp>
        <p:nvCxnSpPr>
          <p:cNvPr id="132" name="Connector: Elbow 131">
            <a:extLst>
              <a:ext uri="{FF2B5EF4-FFF2-40B4-BE49-F238E27FC236}">
                <a16:creationId xmlns:a16="http://schemas.microsoft.com/office/drawing/2014/main" id="{185F2EE4-C67D-4DED-AE48-65054070DC31}"/>
              </a:ext>
            </a:extLst>
          </p:cNvPr>
          <p:cNvCxnSpPr/>
          <p:nvPr/>
        </p:nvCxnSpPr>
        <p:spPr>
          <a:xfrm rot="16200000" flipH="1">
            <a:off x="7004135" y="519066"/>
            <a:ext cx="184666" cy="172136"/>
          </a:xfrm>
          <a:prstGeom prst="bentConnector3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3" name="TextBox 132">
            <a:extLst>
              <a:ext uri="{FF2B5EF4-FFF2-40B4-BE49-F238E27FC236}">
                <a16:creationId xmlns:a16="http://schemas.microsoft.com/office/drawing/2014/main" id="{917C5152-4196-4A2E-9A90-C6F09984F8C1}"/>
              </a:ext>
            </a:extLst>
          </p:cNvPr>
          <p:cNvSpPr txBox="1"/>
          <p:nvPr/>
        </p:nvSpPr>
        <p:spPr>
          <a:xfrm>
            <a:off x="7096467" y="697467"/>
            <a:ext cx="1356599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900" dirty="0"/>
              <a:t>Loss of Exclusivity, Generic can enter market once approved</a:t>
            </a:r>
          </a:p>
        </p:txBody>
      </p:sp>
      <p:sp>
        <p:nvSpPr>
          <p:cNvPr id="137" name="Rectangle 136">
            <a:extLst>
              <a:ext uri="{FF2B5EF4-FFF2-40B4-BE49-F238E27FC236}">
                <a16:creationId xmlns:a16="http://schemas.microsoft.com/office/drawing/2014/main" id="{1527B81E-2226-4782-8416-2435879BB9D4}"/>
              </a:ext>
            </a:extLst>
          </p:cNvPr>
          <p:cNvSpPr/>
          <p:nvPr/>
        </p:nvSpPr>
        <p:spPr>
          <a:xfrm>
            <a:off x="9540270" y="3049619"/>
            <a:ext cx="430127" cy="293597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38" name="TextBox 137">
            <a:extLst>
              <a:ext uri="{FF2B5EF4-FFF2-40B4-BE49-F238E27FC236}">
                <a16:creationId xmlns:a16="http://schemas.microsoft.com/office/drawing/2014/main" id="{78A082A3-DA31-47C0-BDCC-9F5F4E44B628}"/>
              </a:ext>
            </a:extLst>
          </p:cNvPr>
          <p:cNvSpPr txBox="1"/>
          <p:nvPr/>
        </p:nvSpPr>
        <p:spPr>
          <a:xfrm>
            <a:off x="4633893" y="3701846"/>
            <a:ext cx="19175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/>
              <a:t>(NCE Exclusivity)</a:t>
            </a:r>
          </a:p>
        </p:txBody>
      </p:sp>
      <p:sp>
        <p:nvSpPr>
          <p:cNvPr id="140" name="TextBox 139">
            <a:extLst>
              <a:ext uri="{FF2B5EF4-FFF2-40B4-BE49-F238E27FC236}">
                <a16:creationId xmlns:a16="http://schemas.microsoft.com/office/drawing/2014/main" id="{03DF616F-62DD-4668-AFB6-6A648B447834}"/>
              </a:ext>
            </a:extLst>
          </p:cNvPr>
          <p:cNvSpPr txBox="1"/>
          <p:nvPr/>
        </p:nvSpPr>
        <p:spPr>
          <a:xfrm>
            <a:off x="7550114" y="4318482"/>
            <a:ext cx="1889611" cy="129266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CA" dirty="0"/>
              <a:t> </a:t>
            </a:r>
            <a:r>
              <a:rPr lang="en-CA" sz="1200" dirty="0"/>
              <a:t>Generic Files ANDS (Abbreviated New Drug Submission)</a:t>
            </a:r>
          </a:p>
          <a:p>
            <a:pPr algn="ctr"/>
            <a:r>
              <a:rPr lang="en-CA" sz="1200" dirty="0"/>
              <a:t>+</a:t>
            </a:r>
          </a:p>
          <a:p>
            <a:pPr algn="ctr"/>
            <a:r>
              <a:rPr lang="en-CA" sz="1200" dirty="0"/>
              <a:t>Generic Files NOA (Notice of Allegation)</a:t>
            </a:r>
          </a:p>
        </p:txBody>
      </p:sp>
      <p:cxnSp>
        <p:nvCxnSpPr>
          <p:cNvPr id="146" name="Connector: Elbow 145">
            <a:extLst>
              <a:ext uri="{FF2B5EF4-FFF2-40B4-BE49-F238E27FC236}">
                <a16:creationId xmlns:a16="http://schemas.microsoft.com/office/drawing/2014/main" id="{F6EBBE8F-A15F-4565-AC5D-B63ECBA7F893}"/>
              </a:ext>
            </a:extLst>
          </p:cNvPr>
          <p:cNvCxnSpPr>
            <a:cxnSpLocks/>
          </p:cNvCxnSpPr>
          <p:nvPr/>
        </p:nvCxnSpPr>
        <p:spPr>
          <a:xfrm>
            <a:off x="10100086" y="3137848"/>
            <a:ext cx="371015" cy="369796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7" name="TextBox 146">
            <a:extLst>
              <a:ext uri="{FF2B5EF4-FFF2-40B4-BE49-F238E27FC236}">
                <a16:creationId xmlns:a16="http://schemas.microsoft.com/office/drawing/2014/main" id="{7D2B3E76-EDE4-4BB5-B1BD-D0C3E604AFE9}"/>
              </a:ext>
            </a:extLst>
          </p:cNvPr>
          <p:cNvSpPr txBox="1"/>
          <p:nvPr/>
        </p:nvSpPr>
        <p:spPr>
          <a:xfrm>
            <a:off x="10515472" y="3227307"/>
            <a:ext cx="12103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800" dirty="0"/>
              <a:t>*Does not extend entire scope of patent; just protection of approved product</a:t>
            </a:r>
          </a:p>
        </p:txBody>
      </p:sp>
      <p:cxnSp>
        <p:nvCxnSpPr>
          <p:cNvPr id="150" name="Straight Arrow Connector 149">
            <a:extLst>
              <a:ext uri="{FF2B5EF4-FFF2-40B4-BE49-F238E27FC236}">
                <a16:creationId xmlns:a16="http://schemas.microsoft.com/office/drawing/2014/main" id="{0A911E7B-D6B5-45D6-B304-BA44EAF4BFD3}"/>
              </a:ext>
            </a:extLst>
          </p:cNvPr>
          <p:cNvCxnSpPr/>
          <p:nvPr/>
        </p:nvCxnSpPr>
        <p:spPr>
          <a:xfrm>
            <a:off x="6587404" y="4362450"/>
            <a:ext cx="96592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4" name="Rectangle 153">
            <a:extLst>
              <a:ext uri="{FF2B5EF4-FFF2-40B4-BE49-F238E27FC236}">
                <a16:creationId xmlns:a16="http://schemas.microsoft.com/office/drawing/2014/main" id="{0AC307EF-ADE6-468C-8F09-E4FA18EDE8F0}"/>
              </a:ext>
            </a:extLst>
          </p:cNvPr>
          <p:cNvSpPr/>
          <p:nvPr/>
        </p:nvSpPr>
        <p:spPr>
          <a:xfrm>
            <a:off x="6614764" y="4427626"/>
            <a:ext cx="355806" cy="324828"/>
          </a:xfrm>
          <a:prstGeom prst="rect">
            <a:avLst/>
          </a:prstGeom>
          <a:solidFill>
            <a:srgbClr val="EB53B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cxnSp>
        <p:nvCxnSpPr>
          <p:cNvPr id="156" name="Connector: Elbow 155">
            <a:extLst>
              <a:ext uri="{FF2B5EF4-FFF2-40B4-BE49-F238E27FC236}">
                <a16:creationId xmlns:a16="http://schemas.microsoft.com/office/drawing/2014/main" id="{DC1FDC1A-783F-413C-9DB3-753099393E7E}"/>
              </a:ext>
            </a:extLst>
          </p:cNvPr>
          <p:cNvCxnSpPr>
            <a:cxnSpLocks/>
          </p:cNvCxnSpPr>
          <p:nvPr/>
        </p:nvCxnSpPr>
        <p:spPr>
          <a:xfrm rot="10800000">
            <a:off x="5853114" y="4427626"/>
            <a:ext cx="717837" cy="279083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7" name="TextBox 156">
            <a:extLst>
              <a:ext uri="{FF2B5EF4-FFF2-40B4-BE49-F238E27FC236}">
                <a16:creationId xmlns:a16="http://schemas.microsoft.com/office/drawing/2014/main" id="{E54BE597-B741-4031-880C-098AE0C566BF}"/>
              </a:ext>
            </a:extLst>
          </p:cNvPr>
          <p:cNvSpPr txBox="1"/>
          <p:nvPr/>
        </p:nvSpPr>
        <p:spPr>
          <a:xfrm>
            <a:off x="3187968" y="4236209"/>
            <a:ext cx="30649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dirty="0"/>
              <a:t>NOC Litigation (Linkage) Generic kept off market</a:t>
            </a:r>
          </a:p>
        </p:txBody>
      </p:sp>
      <p:sp>
        <p:nvSpPr>
          <p:cNvPr id="158" name="TextBox 157">
            <a:extLst>
              <a:ext uri="{FF2B5EF4-FFF2-40B4-BE49-F238E27FC236}">
                <a16:creationId xmlns:a16="http://schemas.microsoft.com/office/drawing/2014/main" id="{FD9036E9-AA07-44CC-B869-49798AAD7976}"/>
              </a:ext>
            </a:extLst>
          </p:cNvPr>
          <p:cNvSpPr txBox="1"/>
          <p:nvPr/>
        </p:nvSpPr>
        <p:spPr>
          <a:xfrm>
            <a:off x="9861466" y="4207981"/>
            <a:ext cx="2235555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000" dirty="0"/>
              <a:t>Under Pm(NOC) Regs (Linkage) allege non-infringement and/or invalidity of patents remaining on Patent Register</a:t>
            </a:r>
          </a:p>
        </p:txBody>
      </p:sp>
      <p:cxnSp>
        <p:nvCxnSpPr>
          <p:cNvPr id="159" name="Straight Arrow Connector 158">
            <a:extLst>
              <a:ext uri="{FF2B5EF4-FFF2-40B4-BE49-F238E27FC236}">
                <a16:creationId xmlns:a16="http://schemas.microsoft.com/office/drawing/2014/main" id="{B805B998-20E7-4E0B-BD7C-211F17F87F6F}"/>
              </a:ext>
            </a:extLst>
          </p:cNvPr>
          <p:cNvCxnSpPr>
            <a:cxnSpLocks/>
            <a:endCxn id="158" idx="1"/>
          </p:cNvCxnSpPr>
          <p:nvPr/>
        </p:nvCxnSpPr>
        <p:spPr>
          <a:xfrm flipV="1">
            <a:off x="9439725" y="4484980"/>
            <a:ext cx="421741" cy="12897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2" name="Straight Arrow Connector 161">
            <a:extLst>
              <a:ext uri="{FF2B5EF4-FFF2-40B4-BE49-F238E27FC236}">
                <a16:creationId xmlns:a16="http://schemas.microsoft.com/office/drawing/2014/main" id="{3BEFE2B5-2692-4171-8118-A485C4429C21}"/>
              </a:ext>
            </a:extLst>
          </p:cNvPr>
          <p:cNvCxnSpPr/>
          <p:nvPr/>
        </p:nvCxnSpPr>
        <p:spPr>
          <a:xfrm>
            <a:off x="6587404" y="3536573"/>
            <a:ext cx="141835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3" name="TextBox 162">
            <a:extLst>
              <a:ext uri="{FF2B5EF4-FFF2-40B4-BE49-F238E27FC236}">
                <a16:creationId xmlns:a16="http://schemas.microsoft.com/office/drawing/2014/main" id="{D66033CB-FD58-43FD-A595-8A74BF282F32}"/>
              </a:ext>
            </a:extLst>
          </p:cNvPr>
          <p:cNvSpPr txBox="1"/>
          <p:nvPr/>
        </p:nvSpPr>
        <p:spPr>
          <a:xfrm>
            <a:off x="8143408" y="3440608"/>
            <a:ext cx="195667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000" dirty="0"/>
              <a:t>Patent Register “FREEZE”</a:t>
            </a:r>
          </a:p>
          <a:p>
            <a:r>
              <a:rPr lang="en-CA" sz="1000" dirty="0"/>
              <a:t>Generic only has to address patents on Patent Register at date NOA is filed (3)</a:t>
            </a:r>
          </a:p>
        </p:txBody>
      </p:sp>
      <p:sp>
        <p:nvSpPr>
          <p:cNvPr id="172" name="TextBox 171">
            <a:extLst>
              <a:ext uri="{FF2B5EF4-FFF2-40B4-BE49-F238E27FC236}">
                <a16:creationId xmlns:a16="http://schemas.microsoft.com/office/drawing/2014/main" id="{6D244967-4221-4084-ADB6-C1FBFACCC476}"/>
              </a:ext>
            </a:extLst>
          </p:cNvPr>
          <p:cNvSpPr txBox="1"/>
          <p:nvPr/>
        </p:nvSpPr>
        <p:spPr>
          <a:xfrm>
            <a:off x="161930" y="2785100"/>
            <a:ext cx="312259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b="1" dirty="0"/>
              <a:t>Linkage:</a:t>
            </a:r>
          </a:p>
          <a:p>
            <a:r>
              <a:rPr lang="en-CA" sz="1200" u="sng" dirty="0"/>
              <a:t>Patent Register:</a:t>
            </a:r>
          </a:p>
          <a:p>
            <a:pPr marL="342900" indent="-342900">
              <a:buAutoNum type="arabicParenBoth"/>
            </a:pPr>
            <a:r>
              <a:rPr lang="en-CA" sz="1200" dirty="0"/>
              <a:t>Listed with NDS</a:t>
            </a:r>
          </a:p>
          <a:p>
            <a:pPr marL="342900" indent="-342900">
              <a:buAutoNum type="arabicParenBoth"/>
            </a:pPr>
            <a:r>
              <a:rPr lang="en-CA" sz="1200" dirty="0"/>
              <a:t>Listed with NDS</a:t>
            </a:r>
          </a:p>
          <a:p>
            <a:pPr marL="342900" indent="-342900">
              <a:buAutoNum type="arabicParenBoth"/>
            </a:pPr>
            <a:r>
              <a:rPr lang="en-CA" sz="1200" dirty="0"/>
              <a:t>Listed within 30 days of grant</a:t>
            </a:r>
          </a:p>
          <a:p>
            <a:pPr marL="342900" indent="-342900">
              <a:buAutoNum type="arabicParenBoth"/>
            </a:pPr>
            <a:r>
              <a:rPr lang="en-CA" sz="1200" dirty="0"/>
              <a:t>Listed within 30 days of grant</a:t>
            </a:r>
          </a:p>
        </p:txBody>
      </p:sp>
      <p:sp>
        <p:nvSpPr>
          <p:cNvPr id="173" name="TextBox 172">
            <a:extLst>
              <a:ext uri="{FF2B5EF4-FFF2-40B4-BE49-F238E27FC236}">
                <a16:creationId xmlns:a16="http://schemas.microsoft.com/office/drawing/2014/main" id="{5A9383E9-CFE1-4B01-ADC0-30E0A2CF2838}"/>
              </a:ext>
            </a:extLst>
          </p:cNvPr>
          <p:cNvSpPr txBox="1"/>
          <p:nvPr/>
        </p:nvSpPr>
        <p:spPr>
          <a:xfrm>
            <a:off x="9563830" y="5216263"/>
            <a:ext cx="219547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b="1" dirty="0"/>
              <a:t>NOA Served:</a:t>
            </a:r>
          </a:p>
          <a:p>
            <a:r>
              <a:rPr lang="en-CA" sz="1200" dirty="0"/>
              <a:t>Patent (1) expired</a:t>
            </a:r>
          </a:p>
          <a:p>
            <a:r>
              <a:rPr lang="en-CA" sz="1200" dirty="0"/>
              <a:t>Patent (2) + (3) in force + listed</a:t>
            </a:r>
          </a:p>
          <a:p>
            <a:r>
              <a:rPr lang="en-CA" sz="1200" dirty="0"/>
              <a:t>Patent (4) not yet listed</a:t>
            </a:r>
          </a:p>
        </p:txBody>
      </p:sp>
      <p:cxnSp>
        <p:nvCxnSpPr>
          <p:cNvPr id="175" name="Straight Arrow Connector 174">
            <a:extLst>
              <a:ext uri="{FF2B5EF4-FFF2-40B4-BE49-F238E27FC236}">
                <a16:creationId xmlns:a16="http://schemas.microsoft.com/office/drawing/2014/main" id="{859D3180-C9EF-41E1-93D8-266FEA6F652F}"/>
              </a:ext>
            </a:extLst>
          </p:cNvPr>
          <p:cNvCxnSpPr>
            <a:cxnSpLocks/>
          </p:cNvCxnSpPr>
          <p:nvPr/>
        </p:nvCxnSpPr>
        <p:spPr>
          <a:xfrm>
            <a:off x="9439725" y="5252316"/>
            <a:ext cx="301088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2" name="TextBox 191">
            <a:extLst>
              <a:ext uri="{FF2B5EF4-FFF2-40B4-BE49-F238E27FC236}">
                <a16:creationId xmlns:a16="http://schemas.microsoft.com/office/drawing/2014/main" id="{7B1F678B-521D-4705-A00B-E53B791F7716}"/>
              </a:ext>
            </a:extLst>
          </p:cNvPr>
          <p:cNvSpPr txBox="1"/>
          <p:nvPr/>
        </p:nvSpPr>
        <p:spPr>
          <a:xfrm>
            <a:off x="165982" y="4620935"/>
            <a:ext cx="3035237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900" dirty="0"/>
              <a:t>Certificate of Supplementary Protection (CSP) up to 2 years</a:t>
            </a:r>
          </a:p>
        </p:txBody>
      </p:sp>
      <p:grpSp>
        <p:nvGrpSpPr>
          <p:cNvPr id="211" name="Group 210">
            <a:extLst>
              <a:ext uri="{FF2B5EF4-FFF2-40B4-BE49-F238E27FC236}">
                <a16:creationId xmlns:a16="http://schemas.microsoft.com/office/drawing/2014/main" id="{9D211917-2551-4DE9-9B73-59E8C37AD3C0}"/>
              </a:ext>
            </a:extLst>
          </p:cNvPr>
          <p:cNvGrpSpPr/>
          <p:nvPr/>
        </p:nvGrpSpPr>
        <p:grpSpPr>
          <a:xfrm>
            <a:off x="95250" y="4001355"/>
            <a:ext cx="2943216" cy="1974006"/>
            <a:chOff x="172922" y="4230786"/>
            <a:chExt cx="2943216" cy="1974006"/>
          </a:xfrm>
        </p:grpSpPr>
        <p:sp>
          <p:nvSpPr>
            <p:cNvPr id="182" name="Rectangle 181">
              <a:extLst>
                <a:ext uri="{FF2B5EF4-FFF2-40B4-BE49-F238E27FC236}">
                  <a16:creationId xmlns:a16="http://schemas.microsoft.com/office/drawing/2014/main" id="{50B24C4A-0F17-4527-B8F3-A88FCF5F35BE}"/>
                </a:ext>
              </a:extLst>
            </p:cNvPr>
            <p:cNvSpPr/>
            <p:nvPr/>
          </p:nvSpPr>
          <p:spPr>
            <a:xfrm>
              <a:off x="179319" y="5579970"/>
              <a:ext cx="94547" cy="130909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183" name="Rectangle 182">
              <a:extLst>
                <a:ext uri="{FF2B5EF4-FFF2-40B4-BE49-F238E27FC236}">
                  <a16:creationId xmlns:a16="http://schemas.microsoft.com/office/drawing/2014/main" id="{194F3A02-8C53-4027-A982-6669B42D61A8}"/>
                </a:ext>
              </a:extLst>
            </p:cNvPr>
            <p:cNvSpPr/>
            <p:nvPr/>
          </p:nvSpPr>
          <p:spPr>
            <a:xfrm>
              <a:off x="180272" y="4266247"/>
              <a:ext cx="94547" cy="130909"/>
            </a:xfrm>
            <a:prstGeom prst="rect">
              <a:avLst/>
            </a:prstGeom>
            <a:solidFill>
              <a:schemeClr val="accent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184" name="Rectangle 183">
              <a:extLst>
                <a:ext uri="{FF2B5EF4-FFF2-40B4-BE49-F238E27FC236}">
                  <a16:creationId xmlns:a16="http://schemas.microsoft.com/office/drawing/2014/main" id="{9F78FAF9-373D-43F7-B16B-AE9BD46BC07E}"/>
                </a:ext>
              </a:extLst>
            </p:cNvPr>
            <p:cNvSpPr/>
            <p:nvPr/>
          </p:nvSpPr>
          <p:spPr>
            <a:xfrm>
              <a:off x="180272" y="4465958"/>
              <a:ext cx="94547" cy="130909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185" name="Rectangle 184">
              <a:extLst>
                <a:ext uri="{FF2B5EF4-FFF2-40B4-BE49-F238E27FC236}">
                  <a16:creationId xmlns:a16="http://schemas.microsoft.com/office/drawing/2014/main" id="{68AAB364-DA07-4348-9A2C-E0B33958887E}"/>
                </a:ext>
              </a:extLst>
            </p:cNvPr>
            <p:cNvSpPr/>
            <p:nvPr/>
          </p:nvSpPr>
          <p:spPr>
            <a:xfrm>
              <a:off x="178831" y="4686203"/>
              <a:ext cx="94547" cy="130909"/>
            </a:xfrm>
            <a:prstGeom prst="rect">
              <a:avLst/>
            </a:prstGeom>
            <a:solidFill>
              <a:schemeClr val="accent6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186" name="Rectangle 185">
              <a:extLst>
                <a:ext uri="{FF2B5EF4-FFF2-40B4-BE49-F238E27FC236}">
                  <a16:creationId xmlns:a16="http://schemas.microsoft.com/office/drawing/2014/main" id="{F0882207-622B-4FE3-92E3-771A33B84F34}"/>
                </a:ext>
              </a:extLst>
            </p:cNvPr>
            <p:cNvSpPr/>
            <p:nvPr/>
          </p:nvSpPr>
          <p:spPr>
            <a:xfrm>
              <a:off x="178831" y="5121407"/>
              <a:ext cx="94547" cy="130909"/>
            </a:xfrm>
            <a:prstGeom prst="rect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187" name="Rectangle 186">
              <a:extLst>
                <a:ext uri="{FF2B5EF4-FFF2-40B4-BE49-F238E27FC236}">
                  <a16:creationId xmlns:a16="http://schemas.microsoft.com/office/drawing/2014/main" id="{52CBBD14-08E4-4524-8EFB-0BEE3DEB1A03}"/>
                </a:ext>
              </a:extLst>
            </p:cNvPr>
            <p:cNvSpPr/>
            <p:nvPr/>
          </p:nvSpPr>
          <p:spPr>
            <a:xfrm>
              <a:off x="178831" y="5350205"/>
              <a:ext cx="94547" cy="130909"/>
            </a:xfrm>
            <a:prstGeom prst="rect">
              <a:avLst/>
            </a:prstGeom>
            <a:solidFill>
              <a:schemeClr val="accent4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188" name="Rectangle 187">
              <a:extLst>
                <a:ext uri="{FF2B5EF4-FFF2-40B4-BE49-F238E27FC236}">
                  <a16:creationId xmlns:a16="http://schemas.microsoft.com/office/drawing/2014/main" id="{DFA5F38E-DF2C-4243-A2F5-E3925AE8E3E9}"/>
                </a:ext>
              </a:extLst>
            </p:cNvPr>
            <p:cNvSpPr/>
            <p:nvPr/>
          </p:nvSpPr>
          <p:spPr>
            <a:xfrm>
              <a:off x="172922" y="6017370"/>
              <a:ext cx="94547" cy="130909"/>
            </a:xfrm>
            <a:prstGeom prst="rect">
              <a:avLst/>
            </a:prstGeom>
            <a:solidFill>
              <a:srgbClr val="EB53B1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  <p:sp>
          <p:nvSpPr>
            <p:cNvPr id="189" name="TextBox 188">
              <a:extLst>
                <a:ext uri="{FF2B5EF4-FFF2-40B4-BE49-F238E27FC236}">
                  <a16:creationId xmlns:a16="http://schemas.microsoft.com/office/drawing/2014/main" id="{1637DE41-F8CF-48D2-B5EA-E710E1FDC499}"/>
                </a:ext>
              </a:extLst>
            </p:cNvPr>
            <p:cNvSpPr txBox="1"/>
            <p:nvPr/>
          </p:nvSpPr>
          <p:spPr>
            <a:xfrm>
              <a:off x="261591" y="4230786"/>
              <a:ext cx="2543868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sz="900" dirty="0"/>
                <a:t>Provisional Application +1 year</a:t>
              </a:r>
            </a:p>
          </p:txBody>
        </p:sp>
        <p:sp>
          <p:nvSpPr>
            <p:cNvPr id="190" name="TextBox 189">
              <a:extLst>
                <a:ext uri="{FF2B5EF4-FFF2-40B4-BE49-F238E27FC236}">
                  <a16:creationId xmlns:a16="http://schemas.microsoft.com/office/drawing/2014/main" id="{5BC5EA5E-1420-410B-876E-DCC2B9E6F0C7}"/>
                </a:ext>
              </a:extLst>
            </p:cNvPr>
            <p:cNvSpPr txBox="1"/>
            <p:nvPr/>
          </p:nvSpPr>
          <p:spPr>
            <a:xfrm>
              <a:off x="261591" y="4401684"/>
              <a:ext cx="2543868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sz="900" dirty="0"/>
                <a:t>Patent filed but not issued 20 year base term</a:t>
              </a:r>
            </a:p>
          </p:txBody>
        </p:sp>
        <p:sp>
          <p:nvSpPr>
            <p:cNvPr id="191" name="TextBox 190">
              <a:extLst>
                <a:ext uri="{FF2B5EF4-FFF2-40B4-BE49-F238E27FC236}">
                  <a16:creationId xmlns:a16="http://schemas.microsoft.com/office/drawing/2014/main" id="{849918DC-70D6-4974-B67F-C5E16FDF0B4D}"/>
                </a:ext>
              </a:extLst>
            </p:cNvPr>
            <p:cNvSpPr txBox="1"/>
            <p:nvPr/>
          </p:nvSpPr>
          <p:spPr>
            <a:xfrm>
              <a:off x="256142" y="4621339"/>
              <a:ext cx="2543868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sz="900" dirty="0"/>
                <a:t>Patent issued to end of 20 year base term</a:t>
              </a:r>
            </a:p>
          </p:txBody>
        </p:sp>
        <p:sp>
          <p:nvSpPr>
            <p:cNvPr id="193" name="TextBox 192">
              <a:extLst>
                <a:ext uri="{FF2B5EF4-FFF2-40B4-BE49-F238E27FC236}">
                  <a16:creationId xmlns:a16="http://schemas.microsoft.com/office/drawing/2014/main" id="{A6BA0A60-217B-4C4E-960B-8028631F1919}"/>
                </a:ext>
              </a:extLst>
            </p:cNvPr>
            <p:cNvSpPr txBox="1"/>
            <p:nvPr/>
          </p:nvSpPr>
          <p:spPr>
            <a:xfrm>
              <a:off x="251326" y="5082572"/>
              <a:ext cx="2864812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sz="900" dirty="0"/>
                <a:t>Data Protection: New Chemical Entity Exclusivity +6 years</a:t>
              </a:r>
            </a:p>
          </p:txBody>
        </p:sp>
        <p:sp>
          <p:nvSpPr>
            <p:cNvPr id="194" name="TextBox 193">
              <a:extLst>
                <a:ext uri="{FF2B5EF4-FFF2-40B4-BE49-F238E27FC236}">
                  <a16:creationId xmlns:a16="http://schemas.microsoft.com/office/drawing/2014/main" id="{C8479B73-F35F-43F6-AC1E-8CB642B3F7B2}"/>
                </a:ext>
              </a:extLst>
            </p:cNvPr>
            <p:cNvSpPr txBox="1"/>
            <p:nvPr/>
          </p:nvSpPr>
          <p:spPr>
            <a:xfrm>
              <a:off x="229277" y="5305381"/>
              <a:ext cx="2543868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sz="900" dirty="0"/>
                <a:t>Market Exclusivity: +2 years</a:t>
              </a:r>
            </a:p>
          </p:txBody>
        </p:sp>
        <p:sp>
          <p:nvSpPr>
            <p:cNvPr id="195" name="TextBox 194">
              <a:extLst>
                <a:ext uri="{FF2B5EF4-FFF2-40B4-BE49-F238E27FC236}">
                  <a16:creationId xmlns:a16="http://schemas.microsoft.com/office/drawing/2014/main" id="{3DAAD49C-E516-4A05-8AEC-0DEE6AE7262D}"/>
                </a:ext>
              </a:extLst>
            </p:cNvPr>
            <p:cNvSpPr txBox="1"/>
            <p:nvPr/>
          </p:nvSpPr>
          <p:spPr>
            <a:xfrm>
              <a:off x="226104" y="5526450"/>
              <a:ext cx="2543868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sz="900" dirty="0"/>
                <a:t>Pediatric Exclusivity +0.6 years</a:t>
              </a:r>
            </a:p>
          </p:txBody>
        </p:sp>
        <p:sp>
          <p:nvSpPr>
            <p:cNvPr id="196" name="TextBox 195">
              <a:extLst>
                <a:ext uri="{FF2B5EF4-FFF2-40B4-BE49-F238E27FC236}">
                  <a16:creationId xmlns:a16="http://schemas.microsoft.com/office/drawing/2014/main" id="{EF79858B-B17A-4C2E-BE3D-20FA28560BEE}"/>
                </a:ext>
              </a:extLst>
            </p:cNvPr>
            <p:cNvSpPr txBox="1"/>
            <p:nvPr/>
          </p:nvSpPr>
          <p:spPr>
            <a:xfrm>
              <a:off x="251517" y="5973960"/>
              <a:ext cx="2543868" cy="2308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CA" sz="900" dirty="0"/>
                <a:t>NOC Litigation up to 2 years</a:t>
              </a:r>
            </a:p>
          </p:txBody>
        </p:sp>
        <p:sp>
          <p:nvSpPr>
            <p:cNvPr id="197" name="Rectangle 196">
              <a:extLst>
                <a:ext uri="{FF2B5EF4-FFF2-40B4-BE49-F238E27FC236}">
                  <a16:creationId xmlns:a16="http://schemas.microsoft.com/office/drawing/2014/main" id="{143476F6-9B55-4843-8BAB-8D6543039F6C}"/>
                </a:ext>
              </a:extLst>
            </p:cNvPr>
            <p:cNvSpPr/>
            <p:nvPr/>
          </p:nvSpPr>
          <p:spPr>
            <a:xfrm>
              <a:off x="180271" y="4898900"/>
              <a:ext cx="94547" cy="130909"/>
            </a:xfrm>
            <a:prstGeom prst="rect">
              <a:avLst/>
            </a:prstGeom>
            <a:solidFill>
              <a:srgbClr val="7030A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/>
            </a:p>
          </p:txBody>
        </p:sp>
      </p:grpSp>
      <p:sp>
        <p:nvSpPr>
          <p:cNvPr id="204" name="Rectangle 203">
            <a:extLst>
              <a:ext uri="{FF2B5EF4-FFF2-40B4-BE49-F238E27FC236}">
                <a16:creationId xmlns:a16="http://schemas.microsoft.com/office/drawing/2014/main" id="{EDE238E0-7944-468B-B382-C63B5D0A0BD9}"/>
              </a:ext>
            </a:extLst>
          </p:cNvPr>
          <p:cNvSpPr/>
          <p:nvPr/>
        </p:nvSpPr>
        <p:spPr>
          <a:xfrm>
            <a:off x="1081197" y="1802315"/>
            <a:ext cx="209550" cy="31431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06" name="TextBox 205">
            <a:extLst>
              <a:ext uri="{FF2B5EF4-FFF2-40B4-BE49-F238E27FC236}">
                <a16:creationId xmlns:a16="http://schemas.microsoft.com/office/drawing/2014/main" id="{42BD7CD4-092B-410E-AEFC-21A5628229C8}"/>
              </a:ext>
            </a:extLst>
          </p:cNvPr>
          <p:cNvSpPr txBox="1"/>
          <p:nvPr/>
        </p:nvSpPr>
        <p:spPr>
          <a:xfrm>
            <a:off x="808172" y="1845789"/>
            <a:ext cx="29457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800" dirty="0"/>
              <a:t>(2)</a:t>
            </a:r>
          </a:p>
        </p:txBody>
      </p:sp>
      <p:cxnSp>
        <p:nvCxnSpPr>
          <p:cNvPr id="208" name="Straight Connector 207">
            <a:extLst>
              <a:ext uri="{FF2B5EF4-FFF2-40B4-BE49-F238E27FC236}">
                <a16:creationId xmlns:a16="http://schemas.microsoft.com/office/drawing/2014/main" id="{48481338-80D9-47C1-B248-907A21570D86}"/>
              </a:ext>
            </a:extLst>
          </p:cNvPr>
          <p:cNvCxnSpPr>
            <a:cxnSpLocks/>
          </p:cNvCxnSpPr>
          <p:nvPr/>
        </p:nvCxnSpPr>
        <p:spPr>
          <a:xfrm flipV="1">
            <a:off x="6570949" y="905026"/>
            <a:ext cx="7034" cy="4059328"/>
          </a:xfrm>
          <a:prstGeom prst="line">
            <a:avLst/>
          </a:prstGeom>
          <a:ln w="952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210" name="Rectangle 209">
            <a:extLst>
              <a:ext uri="{FF2B5EF4-FFF2-40B4-BE49-F238E27FC236}">
                <a16:creationId xmlns:a16="http://schemas.microsoft.com/office/drawing/2014/main" id="{24EF5CD2-61AF-442E-A042-1C13461EB72A}"/>
              </a:ext>
            </a:extLst>
          </p:cNvPr>
          <p:cNvSpPr/>
          <p:nvPr/>
        </p:nvSpPr>
        <p:spPr>
          <a:xfrm>
            <a:off x="6570780" y="4427626"/>
            <a:ext cx="45719" cy="32482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12" name="Rectangle 211">
            <a:extLst>
              <a:ext uri="{FF2B5EF4-FFF2-40B4-BE49-F238E27FC236}">
                <a16:creationId xmlns:a16="http://schemas.microsoft.com/office/drawing/2014/main" id="{9D1F43AF-4C75-4F7E-A924-04FE9E30D684}"/>
              </a:ext>
            </a:extLst>
          </p:cNvPr>
          <p:cNvSpPr/>
          <p:nvPr/>
        </p:nvSpPr>
        <p:spPr>
          <a:xfrm>
            <a:off x="95250" y="5579082"/>
            <a:ext cx="94547" cy="13090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13" name="TextBox 212">
            <a:extLst>
              <a:ext uri="{FF2B5EF4-FFF2-40B4-BE49-F238E27FC236}">
                <a16:creationId xmlns:a16="http://schemas.microsoft.com/office/drawing/2014/main" id="{6280D7F3-24D3-4412-ABE6-ACABB2818598}"/>
              </a:ext>
            </a:extLst>
          </p:cNvPr>
          <p:cNvSpPr txBox="1"/>
          <p:nvPr/>
        </p:nvSpPr>
        <p:spPr>
          <a:xfrm>
            <a:off x="169686" y="5535402"/>
            <a:ext cx="2953813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900" dirty="0"/>
              <a:t>45-day window for innovator to start NOC proceeding</a:t>
            </a:r>
          </a:p>
        </p:txBody>
      </p:sp>
      <p:sp>
        <p:nvSpPr>
          <p:cNvPr id="214" name="TextBox 213">
            <a:extLst>
              <a:ext uri="{FF2B5EF4-FFF2-40B4-BE49-F238E27FC236}">
                <a16:creationId xmlns:a16="http://schemas.microsoft.com/office/drawing/2014/main" id="{EC3E0EFF-2540-4D3F-B60F-FCDC6026D92A}"/>
              </a:ext>
            </a:extLst>
          </p:cNvPr>
          <p:cNvSpPr txBox="1"/>
          <p:nvPr/>
        </p:nvSpPr>
        <p:spPr>
          <a:xfrm>
            <a:off x="8988960" y="520958"/>
            <a:ext cx="295568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3200" b="1" dirty="0">
                <a:solidFill>
                  <a:srgbClr val="FF0000"/>
                </a:solidFill>
              </a:rPr>
              <a:t>Canada</a:t>
            </a:r>
          </a:p>
        </p:txBody>
      </p:sp>
    </p:spTree>
    <p:extLst>
      <p:ext uri="{BB962C8B-B14F-4D97-AF65-F5344CB8AC3E}">
        <p14:creationId xmlns:p14="http://schemas.microsoft.com/office/powerpoint/2010/main" val="7267482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1055</TotalTime>
  <Words>326</Words>
  <Application>Microsoft Office PowerPoint</Application>
  <PresentationFormat>Widescreen</PresentationFormat>
  <Paragraphs>64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Patent Life Cycle and Regulatory Exclusivities Canada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Patent Life Cycle and Regulatory Exclusivities</dc:title>
  <dc:creator>Kim Raoul</dc:creator>
  <cp:lastModifiedBy>Kim Raoul</cp:lastModifiedBy>
  <cp:revision>35</cp:revision>
  <dcterms:created xsi:type="dcterms:W3CDTF">2019-06-28T15:09:27Z</dcterms:created>
  <dcterms:modified xsi:type="dcterms:W3CDTF">2019-07-02T20:18:41Z</dcterms:modified>
</cp:coreProperties>
</file>